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Lst>
  <p:sldSz cx="18288000" cy="10287000"/>
  <p:notesSz cx="6858000" cy="9144000"/>
  <p:embeddedFontLst>
    <p:embeddedFont>
      <p:font typeface="Bebas Neue Cyrillic" charset="1" panose="02000506000000020004"/>
      <p:regular r:id="rId16"/>
    </p:embeddedFont>
    <p:embeddedFont>
      <p:font typeface="Canva Sans" charset="1" panose="020B0503030501040103"/>
      <p:regular r:id="rId17"/>
    </p:embeddedFont>
    <p:embeddedFont>
      <p:font typeface="Open Sans" charset="1" panose="00000000000000000000"/>
      <p:regular r:id="rId18"/>
    </p:embeddedFont>
    <p:embeddedFont>
      <p:font typeface="Open Sans Bold" charset="1" panose="00000000000000000000"/>
      <p:regular r:id="rId19"/>
    </p:embeddedFont>
    <p:embeddedFont>
      <p:font typeface="DM Serif Display" charset="1" panose="00000000000000000000"/>
      <p:regular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25.png" Type="http://schemas.openxmlformats.org/officeDocument/2006/relationships/image"/><Relationship Id="rId6" Target="../media/image26.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5.png" Type="http://schemas.openxmlformats.org/officeDocument/2006/relationships/image"/><Relationship Id="rId5" Target="../media/image3.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6.jpeg" Type="http://schemas.openxmlformats.org/officeDocument/2006/relationships/image"/><Relationship Id="rId6" Target="../media/image7.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 Id="rId7" Target="../media/image10.png" Type="http://schemas.openxmlformats.org/officeDocument/2006/relationships/image"/><Relationship Id="rId8" Target="../media/image11.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12.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 Id="rId5" Target="../media/image13.png" Type="http://schemas.openxmlformats.org/officeDocument/2006/relationships/image"/><Relationship Id="rId6" Target="../media/image14.svg" Type="http://schemas.openxmlformats.org/officeDocument/2006/relationships/image"/><Relationship Id="rId7" Target="../media/image15.png" Type="http://schemas.openxmlformats.org/officeDocument/2006/relationships/image"/><Relationship Id="rId8" Target="../media/image16.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17.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18.jpeg" Type="http://schemas.openxmlformats.org/officeDocument/2006/relationships/image"/><Relationship Id="rId6" Target="../media/image19.png" Type="http://schemas.openxmlformats.org/officeDocument/2006/relationships/image"/><Relationship Id="rId7" Target="../media/image20.svg" Type="http://schemas.openxmlformats.org/officeDocument/2006/relationships/image"/><Relationship Id="rId8" Target="../media/image21.png" Type="http://schemas.openxmlformats.org/officeDocument/2006/relationships/image"/><Relationship Id="rId9" Target="../media/image22.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23.png" Type="http://schemas.openxmlformats.org/officeDocument/2006/relationships/image"/><Relationship Id="rId6" Target="../media/image24.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19053D">
                <a:alpha val="100000"/>
              </a:srgbClr>
            </a:gs>
            <a:gs pos="100000">
              <a:srgbClr val="0C001E">
                <a:alpha val="100000"/>
              </a:srgbClr>
            </a:gs>
          </a:gsLst>
          <a:lin ang="2700000"/>
        </a:gradFill>
      </p:bgPr>
    </p:bg>
    <p:spTree>
      <p:nvGrpSpPr>
        <p:cNvPr id="1" name=""/>
        <p:cNvGrpSpPr/>
        <p:nvPr/>
      </p:nvGrpSpPr>
      <p:grpSpPr>
        <a:xfrm>
          <a:off x="0" y="0"/>
          <a:ext cx="0" cy="0"/>
          <a:chOff x="0" y="0"/>
          <a:chExt cx="0" cy="0"/>
        </a:xfrm>
      </p:grpSpPr>
      <p:grpSp>
        <p:nvGrpSpPr>
          <p:cNvPr name="Group 2" id="2"/>
          <p:cNvGrpSpPr/>
          <p:nvPr/>
        </p:nvGrpSpPr>
        <p:grpSpPr>
          <a:xfrm rot="0">
            <a:off x="18119337" y="7969812"/>
            <a:ext cx="168663" cy="1288488"/>
            <a:chOff x="0" y="0"/>
            <a:chExt cx="229432" cy="1752723"/>
          </a:xfrm>
        </p:grpSpPr>
        <p:sp>
          <p:nvSpPr>
            <p:cNvPr name="Freeform 3" id="3"/>
            <p:cNvSpPr/>
            <p:nvPr/>
          </p:nvSpPr>
          <p:spPr>
            <a:xfrm flipH="false" flipV="false" rot="0">
              <a:off x="0" y="0"/>
              <a:ext cx="229432" cy="1752723"/>
            </a:xfrm>
            <a:custGeom>
              <a:avLst/>
              <a:gdLst/>
              <a:ahLst/>
              <a:cxnLst/>
              <a:rect r="r" b="b" t="t" l="l"/>
              <a:pathLst>
                <a:path h="1752723" w="229432">
                  <a:moveTo>
                    <a:pt x="0" y="0"/>
                  </a:moveTo>
                  <a:lnTo>
                    <a:pt x="229432" y="0"/>
                  </a:lnTo>
                  <a:lnTo>
                    <a:pt x="229432" y="1752723"/>
                  </a:lnTo>
                  <a:lnTo>
                    <a:pt x="0" y="1752723"/>
                  </a:lnTo>
                  <a:close/>
                </a:path>
              </a:pathLst>
            </a:custGeom>
            <a:gradFill rotWithShape="true">
              <a:gsLst>
                <a:gs pos="0">
                  <a:srgbClr val="003A89">
                    <a:alpha val="100000"/>
                  </a:srgbClr>
                </a:gs>
                <a:gs pos="100000">
                  <a:srgbClr val="C700FF">
                    <a:alpha val="100000"/>
                  </a:srgbClr>
                </a:gs>
              </a:gsLst>
              <a:lin ang="2700000"/>
            </a:gradFill>
          </p:spPr>
        </p:sp>
        <p:sp>
          <p:nvSpPr>
            <p:cNvPr name="TextBox 4" id="4"/>
            <p:cNvSpPr txBox="true"/>
            <p:nvPr/>
          </p:nvSpPr>
          <p:spPr>
            <a:xfrm>
              <a:off x="0" y="-38100"/>
              <a:ext cx="229432" cy="1790823"/>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6230600" y="0"/>
            <a:ext cx="1028700" cy="1028700"/>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gradFill rotWithShape="true">
              <a:gsLst>
                <a:gs pos="0">
                  <a:srgbClr val="003A89">
                    <a:alpha val="100000"/>
                  </a:srgbClr>
                </a:gs>
                <a:gs pos="100000">
                  <a:srgbClr val="C700FF">
                    <a:alpha val="100000"/>
                  </a:srgbClr>
                </a:gs>
              </a:gsLst>
              <a:lin ang="2700000"/>
            </a:gradFill>
          </p:spPr>
        </p:sp>
        <p:sp>
          <p:nvSpPr>
            <p:cNvPr name="TextBox 7" id="7"/>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613336" y="485721"/>
            <a:ext cx="267646" cy="280926"/>
          </a:xfrm>
          <a:custGeom>
            <a:avLst/>
            <a:gdLst/>
            <a:ahLst/>
            <a:cxnLst/>
            <a:rect r="r" b="b" t="t" l="l"/>
            <a:pathLst>
              <a:path h="280926" w="267646">
                <a:moveTo>
                  <a:pt x="0" y="0"/>
                </a:moveTo>
                <a:lnTo>
                  <a:pt x="267645" y="0"/>
                </a:lnTo>
                <a:lnTo>
                  <a:pt x="267645" y="280926"/>
                </a:lnTo>
                <a:lnTo>
                  <a:pt x="0" y="28092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1395202" y="7060732"/>
            <a:ext cx="5974530" cy="5974530"/>
          </a:xfrm>
          <a:custGeom>
            <a:avLst/>
            <a:gdLst/>
            <a:ahLst/>
            <a:cxnLst/>
            <a:rect r="r" b="b" t="t" l="l"/>
            <a:pathLst>
              <a:path h="5974530" w="5974530">
                <a:moveTo>
                  <a:pt x="0" y="0"/>
                </a:moveTo>
                <a:lnTo>
                  <a:pt x="5974530" y="0"/>
                </a:lnTo>
                <a:lnTo>
                  <a:pt x="5974530" y="5974530"/>
                </a:lnTo>
                <a:lnTo>
                  <a:pt x="0" y="5974530"/>
                </a:lnTo>
                <a:lnTo>
                  <a:pt x="0" y="0"/>
                </a:lnTo>
                <a:close/>
              </a:path>
            </a:pathLst>
          </a:custGeom>
          <a:blipFill>
            <a:blip r:embed="rId4">
              <a:alphaModFix amt="43999"/>
            </a:blip>
            <a:stretch>
              <a:fillRect l="0" t="0" r="0" b="0"/>
            </a:stretch>
          </a:blipFill>
        </p:spPr>
      </p:sp>
      <p:sp>
        <p:nvSpPr>
          <p:cNvPr name="Freeform 10" id="10"/>
          <p:cNvSpPr/>
          <p:nvPr/>
        </p:nvSpPr>
        <p:spPr>
          <a:xfrm flipH="false" flipV="false" rot="0">
            <a:off x="15879283" y="766647"/>
            <a:ext cx="4817434" cy="4817434"/>
          </a:xfrm>
          <a:custGeom>
            <a:avLst/>
            <a:gdLst/>
            <a:ahLst/>
            <a:cxnLst/>
            <a:rect r="r" b="b" t="t" l="l"/>
            <a:pathLst>
              <a:path h="4817434" w="4817434">
                <a:moveTo>
                  <a:pt x="0" y="0"/>
                </a:moveTo>
                <a:lnTo>
                  <a:pt x="4817434" y="0"/>
                </a:lnTo>
                <a:lnTo>
                  <a:pt x="4817434" y="4817434"/>
                </a:lnTo>
                <a:lnTo>
                  <a:pt x="0" y="4817434"/>
                </a:lnTo>
                <a:lnTo>
                  <a:pt x="0" y="0"/>
                </a:lnTo>
                <a:close/>
              </a:path>
            </a:pathLst>
          </a:custGeom>
          <a:blipFill>
            <a:blip r:embed="rId4">
              <a:alphaModFix amt="43999"/>
            </a:blip>
            <a:stretch>
              <a:fillRect l="0" t="0" r="0" b="0"/>
            </a:stretch>
          </a:blipFill>
        </p:spPr>
      </p:sp>
      <p:sp>
        <p:nvSpPr>
          <p:cNvPr name="Freeform 11" id="11"/>
          <p:cNvSpPr/>
          <p:nvPr/>
        </p:nvSpPr>
        <p:spPr>
          <a:xfrm flipH="false" flipV="false" rot="0">
            <a:off x="3700611" y="-1967240"/>
            <a:ext cx="3504866" cy="3504866"/>
          </a:xfrm>
          <a:custGeom>
            <a:avLst/>
            <a:gdLst/>
            <a:ahLst/>
            <a:cxnLst/>
            <a:rect r="r" b="b" t="t" l="l"/>
            <a:pathLst>
              <a:path h="3504866" w="3504866">
                <a:moveTo>
                  <a:pt x="0" y="0"/>
                </a:moveTo>
                <a:lnTo>
                  <a:pt x="3504866" y="0"/>
                </a:lnTo>
                <a:lnTo>
                  <a:pt x="3504866" y="3504867"/>
                </a:lnTo>
                <a:lnTo>
                  <a:pt x="0" y="3504867"/>
                </a:lnTo>
                <a:lnTo>
                  <a:pt x="0" y="0"/>
                </a:lnTo>
                <a:close/>
              </a:path>
            </a:pathLst>
          </a:custGeom>
          <a:blipFill>
            <a:blip r:embed="rId4">
              <a:alphaModFix amt="43999"/>
            </a:blip>
            <a:stretch>
              <a:fillRect l="0" t="0" r="0" b="0"/>
            </a:stretch>
          </a:blipFill>
        </p:spPr>
      </p:sp>
      <p:sp>
        <p:nvSpPr>
          <p:cNvPr name="Freeform 12" id="12"/>
          <p:cNvSpPr/>
          <p:nvPr/>
        </p:nvSpPr>
        <p:spPr>
          <a:xfrm flipH="false" flipV="false" rot="0">
            <a:off x="9144000" y="1728492"/>
            <a:ext cx="8018116" cy="7812202"/>
          </a:xfrm>
          <a:custGeom>
            <a:avLst/>
            <a:gdLst/>
            <a:ahLst/>
            <a:cxnLst/>
            <a:rect r="r" b="b" t="t" l="l"/>
            <a:pathLst>
              <a:path h="7812202" w="8018116">
                <a:moveTo>
                  <a:pt x="0" y="0"/>
                </a:moveTo>
                <a:lnTo>
                  <a:pt x="8018116" y="0"/>
                </a:lnTo>
                <a:lnTo>
                  <a:pt x="8018116" y="7812202"/>
                </a:lnTo>
                <a:lnTo>
                  <a:pt x="0" y="7812202"/>
                </a:lnTo>
                <a:lnTo>
                  <a:pt x="0" y="0"/>
                </a:lnTo>
                <a:close/>
              </a:path>
            </a:pathLst>
          </a:custGeom>
          <a:blipFill>
            <a:blip r:embed="rId5"/>
            <a:stretch>
              <a:fillRect l="-4369" t="-3560" r="0" b="-3560"/>
            </a:stretch>
          </a:blipFill>
        </p:spPr>
      </p:sp>
      <p:sp>
        <p:nvSpPr>
          <p:cNvPr name="TextBox 13" id="13"/>
          <p:cNvSpPr txBox="true"/>
          <p:nvPr/>
        </p:nvSpPr>
        <p:spPr>
          <a:xfrm rot="0">
            <a:off x="890506" y="1118892"/>
            <a:ext cx="9921057" cy="5350123"/>
          </a:xfrm>
          <a:prstGeom prst="rect">
            <a:avLst/>
          </a:prstGeom>
        </p:spPr>
        <p:txBody>
          <a:bodyPr anchor="t" rtlCol="false" tIns="0" lIns="0" bIns="0" rIns="0">
            <a:spAutoFit/>
          </a:bodyPr>
          <a:lstStyle/>
          <a:p>
            <a:pPr algn="l">
              <a:lnSpc>
                <a:spcPts val="43831"/>
              </a:lnSpc>
              <a:spcBef>
                <a:spcPct val="0"/>
              </a:spcBef>
            </a:pPr>
            <a:r>
              <a:rPr lang="en-US" sz="31308">
                <a:solidFill>
                  <a:srgbClr val="FFFFFF"/>
                </a:solidFill>
                <a:latin typeface="Bebas Neue Cyrillic"/>
                <a:ea typeface="Bebas Neue Cyrillic"/>
                <a:cs typeface="Bebas Neue Cyrillic"/>
                <a:sym typeface="Bebas Neue Cyrillic"/>
              </a:rPr>
              <a:t>CART</a:t>
            </a:r>
          </a:p>
        </p:txBody>
      </p:sp>
      <p:sp>
        <p:nvSpPr>
          <p:cNvPr name="TextBox 14" id="14"/>
          <p:cNvSpPr txBox="true"/>
          <p:nvPr/>
        </p:nvSpPr>
        <p:spPr>
          <a:xfrm rot="0">
            <a:off x="1028700" y="5127420"/>
            <a:ext cx="9773339" cy="3044108"/>
          </a:xfrm>
          <a:prstGeom prst="rect">
            <a:avLst/>
          </a:prstGeom>
        </p:spPr>
        <p:txBody>
          <a:bodyPr anchor="t" rtlCol="false" tIns="0" lIns="0" bIns="0" rIns="0">
            <a:spAutoFit/>
          </a:bodyPr>
          <a:lstStyle/>
          <a:p>
            <a:pPr algn="l">
              <a:lnSpc>
                <a:spcPts val="24889"/>
              </a:lnSpc>
              <a:spcBef>
                <a:spcPct val="0"/>
              </a:spcBef>
            </a:pPr>
            <a:r>
              <a:rPr lang="en-US" sz="17778">
                <a:solidFill>
                  <a:srgbClr val="C101FB"/>
                </a:solidFill>
                <a:latin typeface="Bebas Neue Cyrillic"/>
                <a:ea typeface="Bebas Neue Cyrillic"/>
                <a:cs typeface="Bebas Neue Cyrillic"/>
                <a:sym typeface="Bebas Neue Cyrillic"/>
              </a:rPr>
              <a:t>SHARING</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19053D">
                <a:alpha val="100000"/>
              </a:srgbClr>
            </a:gs>
            <a:gs pos="100000">
              <a:srgbClr val="0C001E">
                <a:alpha val="100000"/>
              </a:srgbClr>
            </a:gs>
          </a:gsLst>
          <a:lin ang="2700000"/>
        </a:gradFill>
      </p:bgPr>
    </p:bg>
    <p:spTree>
      <p:nvGrpSpPr>
        <p:cNvPr id="1" name=""/>
        <p:cNvGrpSpPr/>
        <p:nvPr/>
      </p:nvGrpSpPr>
      <p:grpSpPr>
        <a:xfrm>
          <a:off x="0" y="0"/>
          <a:ext cx="0" cy="0"/>
          <a:chOff x="0" y="0"/>
          <a:chExt cx="0" cy="0"/>
        </a:xfrm>
      </p:grpSpPr>
      <p:grpSp>
        <p:nvGrpSpPr>
          <p:cNvPr name="Group 2" id="2"/>
          <p:cNvGrpSpPr/>
          <p:nvPr/>
        </p:nvGrpSpPr>
        <p:grpSpPr>
          <a:xfrm rot="0">
            <a:off x="18119337" y="7969812"/>
            <a:ext cx="168663" cy="1288488"/>
            <a:chOff x="0" y="0"/>
            <a:chExt cx="229432" cy="1752723"/>
          </a:xfrm>
        </p:grpSpPr>
        <p:sp>
          <p:nvSpPr>
            <p:cNvPr name="Freeform 3" id="3"/>
            <p:cNvSpPr/>
            <p:nvPr/>
          </p:nvSpPr>
          <p:spPr>
            <a:xfrm flipH="false" flipV="false" rot="0">
              <a:off x="0" y="0"/>
              <a:ext cx="229432" cy="1752723"/>
            </a:xfrm>
            <a:custGeom>
              <a:avLst/>
              <a:gdLst/>
              <a:ahLst/>
              <a:cxnLst/>
              <a:rect r="r" b="b" t="t" l="l"/>
              <a:pathLst>
                <a:path h="1752723" w="229432">
                  <a:moveTo>
                    <a:pt x="0" y="0"/>
                  </a:moveTo>
                  <a:lnTo>
                    <a:pt x="229432" y="0"/>
                  </a:lnTo>
                  <a:lnTo>
                    <a:pt x="229432" y="1752723"/>
                  </a:lnTo>
                  <a:lnTo>
                    <a:pt x="0" y="1752723"/>
                  </a:lnTo>
                  <a:close/>
                </a:path>
              </a:pathLst>
            </a:custGeom>
            <a:gradFill rotWithShape="true">
              <a:gsLst>
                <a:gs pos="0">
                  <a:srgbClr val="003A89">
                    <a:alpha val="100000"/>
                  </a:srgbClr>
                </a:gs>
                <a:gs pos="100000">
                  <a:srgbClr val="C700FF">
                    <a:alpha val="100000"/>
                  </a:srgbClr>
                </a:gs>
              </a:gsLst>
              <a:lin ang="2700000"/>
            </a:gradFill>
          </p:spPr>
        </p:sp>
        <p:sp>
          <p:nvSpPr>
            <p:cNvPr name="TextBox 4" id="4"/>
            <p:cNvSpPr txBox="true"/>
            <p:nvPr/>
          </p:nvSpPr>
          <p:spPr>
            <a:xfrm>
              <a:off x="0" y="-38100"/>
              <a:ext cx="229432" cy="1790823"/>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6230600" y="0"/>
            <a:ext cx="1028700" cy="1028700"/>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gradFill rotWithShape="true">
              <a:gsLst>
                <a:gs pos="0">
                  <a:srgbClr val="003A89">
                    <a:alpha val="100000"/>
                  </a:srgbClr>
                </a:gs>
                <a:gs pos="100000">
                  <a:srgbClr val="C700FF">
                    <a:alpha val="100000"/>
                  </a:srgbClr>
                </a:gs>
              </a:gsLst>
              <a:lin ang="2700000"/>
            </a:gradFill>
          </p:spPr>
        </p:sp>
        <p:sp>
          <p:nvSpPr>
            <p:cNvPr name="TextBox 7" id="7"/>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613336" y="485721"/>
            <a:ext cx="267646" cy="280926"/>
          </a:xfrm>
          <a:custGeom>
            <a:avLst/>
            <a:gdLst/>
            <a:ahLst/>
            <a:cxnLst/>
            <a:rect r="r" b="b" t="t" l="l"/>
            <a:pathLst>
              <a:path h="280926" w="267646">
                <a:moveTo>
                  <a:pt x="0" y="0"/>
                </a:moveTo>
                <a:lnTo>
                  <a:pt x="267645" y="0"/>
                </a:lnTo>
                <a:lnTo>
                  <a:pt x="267645" y="280926"/>
                </a:lnTo>
                <a:lnTo>
                  <a:pt x="0" y="28092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15879283" y="766647"/>
            <a:ext cx="4817434" cy="4817434"/>
          </a:xfrm>
          <a:custGeom>
            <a:avLst/>
            <a:gdLst/>
            <a:ahLst/>
            <a:cxnLst/>
            <a:rect r="r" b="b" t="t" l="l"/>
            <a:pathLst>
              <a:path h="4817434" w="4817434">
                <a:moveTo>
                  <a:pt x="0" y="0"/>
                </a:moveTo>
                <a:lnTo>
                  <a:pt x="4817434" y="0"/>
                </a:lnTo>
                <a:lnTo>
                  <a:pt x="4817434" y="4817434"/>
                </a:lnTo>
                <a:lnTo>
                  <a:pt x="0" y="4817434"/>
                </a:lnTo>
                <a:lnTo>
                  <a:pt x="0" y="0"/>
                </a:lnTo>
                <a:close/>
              </a:path>
            </a:pathLst>
          </a:custGeom>
          <a:blipFill>
            <a:blip r:embed="rId4">
              <a:alphaModFix amt="43999"/>
            </a:blip>
            <a:stretch>
              <a:fillRect l="0" t="0" r="0" b="0"/>
            </a:stretch>
          </a:blipFill>
        </p:spPr>
      </p:sp>
      <p:sp>
        <p:nvSpPr>
          <p:cNvPr name="Freeform 10" id="10"/>
          <p:cNvSpPr/>
          <p:nvPr/>
        </p:nvSpPr>
        <p:spPr>
          <a:xfrm flipH="false" flipV="false" rot="0">
            <a:off x="3700611" y="-1967240"/>
            <a:ext cx="3504866" cy="3504866"/>
          </a:xfrm>
          <a:custGeom>
            <a:avLst/>
            <a:gdLst/>
            <a:ahLst/>
            <a:cxnLst/>
            <a:rect r="r" b="b" t="t" l="l"/>
            <a:pathLst>
              <a:path h="3504866" w="3504866">
                <a:moveTo>
                  <a:pt x="0" y="0"/>
                </a:moveTo>
                <a:lnTo>
                  <a:pt x="3504866" y="0"/>
                </a:lnTo>
                <a:lnTo>
                  <a:pt x="3504866" y="3504867"/>
                </a:lnTo>
                <a:lnTo>
                  <a:pt x="0" y="3504867"/>
                </a:lnTo>
                <a:lnTo>
                  <a:pt x="0" y="0"/>
                </a:lnTo>
                <a:close/>
              </a:path>
            </a:pathLst>
          </a:custGeom>
          <a:blipFill>
            <a:blip r:embed="rId4">
              <a:alphaModFix amt="43999"/>
            </a:blip>
            <a:stretch>
              <a:fillRect l="0" t="0" r="0" b="0"/>
            </a:stretch>
          </a:blipFill>
        </p:spPr>
      </p:sp>
      <p:grpSp>
        <p:nvGrpSpPr>
          <p:cNvPr name="Group 11" id="11"/>
          <p:cNvGrpSpPr/>
          <p:nvPr/>
        </p:nvGrpSpPr>
        <p:grpSpPr>
          <a:xfrm rot="0">
            <a:off x="0" y="5143500"/>
            <a:ext cx="880981" cy="5143500"/>
            <a:chOff x="0" y="0"/>
            <a:chExt cx="696084" cy="4064000"/>
          </a:xfrm>
        </p:grpSpPr>
        <p:sp>
          <p:nvSpPr>
            <p:cNvPr name="Freeform 12" id="12"/>
            <p:cNvSpPr/>
            <p:nvPr/>
          </p:nvSpPr>
          <p:spPr>
            <a:xfrm flipH="false" flipV="false" rot="0">
              <a:off x="0" y="0"/>
              <a:ext cx="696084" cy="4064000"/>
            </a:xfrm>
            <a:custGeom>
              <a:avLst/>
              <a:gdLst/>
              <a:ahLst/>
              <a:cxnLst/>
              <a:rect r="r" b="b" t="t" l="l"/>
              <a:pathLst>
                <a:path h="4064000" w="696084">
                  <a:moveTo>
                    <a:pt x="0" y="0"/>
                  </a:moveTo>
                  <a:lnTo>
                    <a:pt x="696084" y="0"/>
                  </a:lnTo>
                  <a:lnTo>
                    <a:pt x="696084" y="4064000"/>
                  </a:lnTo>
                  <a:lnTo>
                    <a:pt x="0" y="4064000"/>
                  </a:lnTo>
                  <a:close/>
                </a:path>
              </a:pathLst>
            </a:custGeom>
            <a:gradFill rotWithShape="true">
              <a:gsLst>
                <a:gs pos="0">
                  <a:srgbClr val="003A89">
                    <a:alpha val="100000"/>
                  </a:srgbClr>
                </a:gs>
                <a:gs pos="100000">
                  <a:srgbClr val="C700FF">
                    <a:alpha val="100000"/>
                  </a:srgbClr>
                </a:gs>
              </a:gsLst>
              <a:lin ang="2700000"/>
            </a:gradFill>
          </p:spPr>
        </p:sp>
        <p:sp>
          <p:nvSpPr>
            <p:cNvPr name="TextBox 13" id="13"/>
            <p:cNvSpPr txBox="true"/>
            <p:nvPr/>
          </p:nvSpPr>
          <p:spPr>
            <a:xfrm>
              <a:off x="0" y="-38100"/>
              <a:ext cx="696084" cy="4102100"/>
            </a:xfrm>
            <a:prstGeom prst="rect">
              <a:avLst/>
            </a:prstGeom>
          </p:spPr>
          <p:txBody>
            <a:bodyPr anchor="ctr" rtlCol="false" tIns="50800" lIns="50800" bIns="50800" rIns="50800"/>
            <a:lstStyle/>
            <a:p>
              <a:pPr algn="ctr">
                <a:lnSpc>
                  <a:spcPts val="2659"/>
                </a:lnSpc>
              </a:pPr>
            </a:p>
          </p:txBody>
        </p:sp>
      </p:grpSp>
      <p:sp>
        <p:nvSpPr>
          <p:cNvPr name="Freeform 14" id="14"/>
          <p:cNvSpPr/>
          <p:nvPr/>
        </p:nvSpPr>
        <p:spPr>
          <a:xfrm flipH="false" flipV="false" rot="0">
            <a:off x="3215476" y="3554960"/>
            <a:ext cx="11565279" cy="3259306"/>
          </a:xfrm>
          <a:custGeom>
            <a:avLst/>
            <a:gdLst/>
            <a:ahLst/>
            <a:cxnLst/>
            <a:rect r="r" b="b" t="t" l="l"/>
            <a:pathLst>
              <a:path h="3259306" w="11565279">
                <a:moveTo>
                  <a:pt x="0" y="0"/>
                </a:moveTo>
                <a:lnTo>
                  <a:pt x="11565279" y="0"/>
                </a:lnTo>
                <a:lnTo>
                  <a:pt x="11565279" y="3259306"/>
                </a:lnTo>
                <a:lnTo>
                  <a:pt x="0" y="325930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19053D">
                <a:alpha val="100000"/>
              </a:srgbClr>
            </a:gs>
            <a:gs pos="100000">
              <a:srgbClr val="0C001E">
                <a:alpha val="100000"/>
              </a:srgbClr>
            </a:gs>
          </a:gsLst>
          <a:lin ang="2700000"/>
        </a:gradFill>
      </p:bgPr>
    </p:bg>
    <p:spTree>
      <p:nvGrpSpPr>
        <p:cNvPr id="1" name=""/>
        <p:cNvGrpSpPr/>
        <p:nvPr/>
      </p:nvGrpSpPr>
      <p:grpSpPr>
        <a:xfrm>
          <a:off x="0" y="0"/>
          <a:ext cx="0" cy="0"/>
          <a:chOff x="0" y="0"/>
          <a:chExt cx="0" cy="0"/>
        </a:xfrm>
      </p:grpSpPr>
      <p:grpSp>
        <p:nvGrpSpPr>
          <p:cNvPr name="Group 2" id="2"/>
          <p:cNvGrpSpPr/>
          <p:nvPr/>
        </p:nvGrpSpPr>
        <p:grpSpPr>
          <a:xfrm rot="0">
            <a:off x="18119337" y="7969812"/>
            <a:ext cx="168663" cy="1288488"/>
            <a:chOff x="0" y="0"/>
            <a:chExt cx="229432" cy="1752723"/>
          </a:xfrm>
        </p:grpSpPr>
        <p:sp>
          <p:nvSpPr>
            <p:cNvPr name="Freeform 3" id="3"/>
            <p:cNvSpPr/>
            <p:nvPr/>
          </p:nvSpPr>
          <p:spPr>
            <a:xfrm flipH="false" flipV="false" rot="0">
              <a:off x="0" y="0"/>
              <a:ext cx="229432" cy="1752723"/>
            </a:xfrm>
            <a:custGeom>
              <a:avLst/>
              <a:gdLst/>
              <a:ahLst/>
              <a:cxnLst/>
              <a:rect r="r" b="b" t="t" l="l"/>
              <a:pathLst>
                <a:path h="1752723" w="229432">
                  <a:moveTo>
                    <a:pt x="0" y="0"/>
                  </a:moveTo>
                  <a:lnTo>
                    <a:pt x="229432" y="0"/>
                  </a:lnTo>
                  <a:lnTo>
                    <a:pt x="229432" y="1752723"/>
                  </a:lnTo>
                  <a:lnTo>
                    <a:pt x="0" y="1752723"/>
                  </a:lnTo>
                  <a:close/>
                </a:path>
              </a:pathLst>
            </a:custGeom>
            <a:gradFill rotWithShape="true">
              <a:gsLst>
                <a:gs pos="0">
                  <a:srgbClr val="003A89">
                    <a:alpha val="100000"/>
                  </a:srgbClr>
                </a:gs>
                <a:gs pos="100000">
                  <a:srgbClr val="C700FF">
                    <a:alpha val="100000"/>
                  </a:srgbClr>
                </a:gs>
              </a:gsLst>
              <a:lin ang="2700000"/>
            </a:gradFill>
          </p:spPr>
        </p:sp>
        <p:sp>
          <p:nvSpPr>
            <p:cNvPr name="TextBox 4" id="4"/>
            <p:cNvSpPr txBox="true"/>
            <p:nvPr/>
          </p:nvSpPr>
          <p:spPr>
            <a:xfrm>
              <a:off x="0" y="-38100"/>
              <a:ext cx="229432" cy="1790823"/>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6230600" y="0"/>
            <a:ext cx="1028700" cy="1028700"/>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gradFill rotWithShape="true">
              <a:gsLst>
                <a:gs pos="0">
                  <a:srgbClr val="003A89">
                    <a:alpha val="100000"/>
                  </a:srgbClr>
                </a:gs>
                <a:gs pos="100000">
                  <a:srgbClr val="C700FF">
                    <a:alpha val="100000"/>
                  </a:srgbClr>
                </a:gs>
              </a:gsLst>
              <a:lin ang="2700000"/>
            </a:gradFill>
          </p:spPr>
        </p:sp>
        <p:sp>
          <p:nvSpPr>
            <p:cNvPr name="TextBox 7" id="7"/>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613336" y="485721"/>
            <a:ext cx="267646" cy="280926"/>
          </a:xfrm>
          <a:custGeom>
            <a:avLst/>
            <a:gdLst/>
            <a:ahLst/>
            <a:cxnLst/>
            <a:rect r="r" b="b" t="t" l="l"/>
            <a:pathLst>
              <a:path h="280926" w="267646">
                <a:moveTo>
                  <a:pt x="0" y="0"/>
                </a:moveTo>
                <a:lnTo>
                  <a:pt x="267645" y="0"/>
                </a:lnTo>
                <a:lnTo>
                  <a:pt x="267645" y="280926"/>
                </a:lnTo>
                <a:lnTo>
                  <a:pt x="0" y="28092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9" id="9"/>
          <p:cNvGrpSpPr/>
          <p:nvPr/>
        </p:nvGrpSpPr>
        <p:grpSpPr>
          <a:xfrm rot="0">
            <a:off x="11059069" y="2087281"/>
            <a:ext cx="7426039" cy="7514155"/>
            <a:chOff x="0" y="0"/>
            <a:chExt cx="6314339" cy="6389263"/>
          </a:xfrm>
        </p:grpSpPr>
        <p:sp>
          <p:nvSpPr>
            <p:cNvPr name="Freeform 10" id="10"/>
            <p:cNvSpPr/>
            <p:nvPr/>
          </p:nvSpPr>
          <p:spPr>
            <a:xfrm flipH="false" flipV="false" rot="0">
              <a:off x="0" y="0"/>
              <a:ext cx="6314339" cy="6389263"/>
            </a:xfrm>
            <a:custGeom>
              <a:avLst/>
              <a:gdLst/>
              <a:ahLst/>
              <a:cxnLst/>
              <a:rect r="r" b="b" t="t" l="l"/>
              <a:pathLst>
                <a:path h="6389263" w="6314339">
                  <a:moveTo>
                    <a:pt x="0" y="1214368"/>
                  </a:moveTo>
                  <a:lnTo>
                    <a:pt x="946756" y="133027"/>
                  </a:lnTo>
                  <a:lnTo>
                    <a:pt x="5367582" y="0"/>
                  </a:lnTo>
                  <a:lnTo>
                    <a:pt x="6314339" y="3066214"/>
                  </a:lnTo>
                  <a:lnTo>
                    <a:pt x="5826496" y="5273677"/>
                  </a:lnTo>
                  <a:lnTo>
                    <a:pt x="6245962" y="6389263"/>
                  </a:lnTo>
                  <a:lnTo>
                    <a:pt x="0" y="6389263"/>
                  </a:lnTo>
                  <a:close/>
                </a:path>
              </a:pathLst>
            </a:custGeom>
            <a:blipFill>
              <a:blip r:embed="rId4"/>
              <a:stretch>
                <a:fillRect l="0" t="-615" r="0" b="-615"/>
              </a:stretch>
            </a:blipFill>
          </p:spPr>
        </p:sp>
      </p:grpSp>
      <p:sp>
        <p:nvSpPr>
          <p:cNvPr name="Freeform 11" id="11"/>
          <p:cNvSpPr/>
          <p:nvPr/>
        </p:nvSpPr>
        <p:spPr>
          <a:xfrm flipH="false" flipV="false" rot="0">
            <a:off x="15879283" y="766647"/>
            <a:ext cx="4817434" cy="4817434"/>
          </a:xfrm>
          <a:custGeom>
            <a:avLst/>
            <a:gdLst/>
            <a:ahLst/>
            <a:cxnLst/>
            <a:rect r="r" b="b" t="t" l="l"/>
            <a:pathLst>
              <a:path h="4817434" w="4817434">
                <a:moveTo>
                  <a:pt x="0" y="0"/>
                </a:moveTo>
                <a:lnTo>
                  <a:pt x="4817434" y="0"/>
                </a:lnTo>
                <a:lnTo>
                  <a:pt x="4817434" y="4817434"/>
                </a:lnTo>
                <a:lnTo>
                  <a:pt x="0" y="4817434"/>
                </a:lnTo>
                <a:lnTo>
                  <a:pt x="0" y="0"/>
                </a:lnTo>
                <a:close/>
              </a:path>
            </a:pathLst>
          </a:custGeom>
          <a:blipFill>
            <a:blip r:embed="rId5">
              <a:alphaModFix amt="43999"/>
            </a:blip>
            <a:stretch>
              <a:fillRect l="0" t="0" r="0" b="0"/>
            </a:stretch>
          </a:blipFill>
        </p:spPr>
      </p:sp>
      <p:sp>
        <p:nvSpPr>
          <p:cNvPr name="Freeform 12" id="12"/>
          <p:cNvSpPr/>
          <p:nvPr/>
        </p:nvSpPr>
        <p:spPr>
          <a:xfrm flipH="false" flipV="false" rot="0">
            <a:off x="3700611" y="-1967240"/>
            <a:ext cx="3504866" cy="3504866"/>
          </a:xfrm>
          <a:custGeom>
            <a:avLst/>
            <a:gdLst/>
            <a:ahLst/>
            <a:cxnLst/>
            <a:rect r="r" b="b" t="t" l="l"/>
            <a:pathLst>
              <a:path h="3504866" w="3504866">
                <a:moveTo>
                  <a:pt x="0" y="0"/>
                </a:moveTo>
                <a:lnTo>
                  <a:pt x="3504866" y="0"/>
                </a:lnTo>
                <a:lnTo>
                  <a:pt x="3504866" y="3504867"/>
                </a:lnTo>
                <a:lnTo>
                  <a:pt x="0" y="3504867"/>
                </a:lnTo>
                <a:lnTo>
                  <a:pt x="0" y="0"/>
                </a:lnTo>
                <a:close/>
              </a:path>
            </a:pathLst>
          </a:custGeom>
          <a:blipFill>
            <a:blip r:embed="rId5">
              <a:alphaModFix amt="43999"/>
            </a:blip>
            <a:stretch>
              <a:fillRect l="0" t="0" r="0" b="0"/>
            </a:stretch>
          </a:blipFill>
        </p:spPr>
      </p:sp>
      <p:sp>
        <p:nvSpPr>
          <p:cNvPr name="TextBox 13" id="13"/>
          <p:cNvSpPr txBox="true"/>
          <p:nvPr/>
        </p:nvSpPr>
        <p:spPr>
          <a:xfrm rot="0">
            <a:off x="4806333" y="544194"/>
            <a:ext cx="7498915" cy="1427479"/>
          </a:xfrm>
          <a:prstGeom prst="rect">
            <a:avLst/>
          </a:prstGeom>
        </p:spPr>
        <p:txBody>
          <a:bodyPr anchor="t" rtlCol="false" tIns="0" lIns="0" bIns="0" rIns="0">
            <a:spAutoFit/>
          </a:bodyPr>
          <a:lstStyle/>
          <a:p>
            <a:pPr algn="l">
              <a:lnSpc>
                <a:spcPts val="11620"/>
              </a:lnSpc>
              <a:spcBef>
                <a:spcPct val="0"/>
              </a:spcBef>
            </a:pPr>
            <a:r>
              <a:rPr lang="en-US" sz="8300">
                <a:solidFill>
                  <a:srgbClr val="C101FB"/>
                </a:solidFill>
                <a:latin typeface="Bebas Neue Cyrillic"/>
                <a:ea typeface="Bebas Neue Cyrillic"/>
                <a:cs typeface="Bebas Neue Cyrillic"/>
                <a:sym typeface="Bebas Neue Cyrillic"/>
              </a:rPr>
              <a:t>Problem STAtement</a:t>
            </a:r>
          </a:p>
        </p:txBody>
      </p:sp>
      <p:sp>
        <p:nvSpPr>
          <p:cNvPr name="TextBox 14" id="14"/>
          <p:cNvSpPr txBox="true"/>
          <p:nvPr/>
        </p:nvSpPr>
        <p:spPr>
          <a:xfrm rot="0">
            <a:off x="0" y="2268256"/>
            <a:ext cx="10355187" cy="9786925"/>
          </a:xfrm>
          <a:prstGeom prst="rect">
            <a:avLst/>
          </a:prstGeom>
        </p:spPr>
        <p:txBody>
          <a:bodyPr anchor="t" rtlCol="false" tIns="0" lIns="0" bIns="0" rIns="0">
            <a:spAutoFit/>
          </a:bodyPr>
          <a:lstStyle/>
          <a:p>
            <a:pPr algn="ctr" marL="723586" indent="-361793" lvl="1">
              <a:lnSpc>
                <a:spcPts val="4926"/>
              </a:lnSpc>
              <a:buFont typeface="Arial"/>
              <a:buChar char="•"/>
            </a:pPr>
            <a:r>
              <a:rPr lang="en-US" sz="3351">
                <a:solidFill>
                  <a:srgbClr val="FFFFFF"/>
                </a:solidFill>
                <a:latin typeface="Canva Sans"/>
                <a:ea typeface="Canva Sans"/>
                <a:cs typeface="Canva Sans"/>
                <a:sym typeface="Canva Sans"/>
              </a:rPr>
              <a:t>Enable cart sharing and device upgrade in the mobile app.</a:t>
            </a:r>
          </a:p>
          <a:p>
            <a:pPr algn="ctr" marL="723586" indent="-361793" lvl="1">
              <a:lnSpc>
                <a:spcPts val="4926"/>
              </a:lnSpc>
              <a:buFont typeface="Arial"/>
              <a:buChar char="•"/>
            </a:pPr>
            <a:r>
              <a:rPr lang="en-US" sz="3351">
                <a:solidFill>
                  <a:srgbClr val="FFFFFF"/>
                </a:solidFill>
                <a:latin typeface="Canva Sans"/>
                <a:ea typeface="Canva Sans"/>
                <a:cs typeface="Canva Sans"/>
                <a:sym typeface="Canva Sans"/>
              </a:rPr>
              <a:t>The primary account holder shares their cart with other account holders.</a:t>
            </a:r>
          </a:p>
          <a:p>
            <a:pPr algn="ctr" marL="723586" indent="-361793" lvl="1">
              <a:lnSpc>
                <a:spcPts val="4926"/>
              </a:lnSpc>
              <a:buFont typeface="Arial"/>
              <a:buChar char="•"/>
            </a:pPr>
            <a:r>
              <a:rPr lang="en-US" sz="3351">
                <a:solidFill>
                  <a:srgbClr val="FFFFFF"/>
                </a:solidFill>
                <a:latin typeface="Canva Sans"/>
                <a:ea typeface="Canva Sans"/>
                <a:cs typeface="Canva Sans"/>
                <a:sym typeface="Canva Sans"/>
              </a:rPr>
              <a:t>Cart can be shared via a sharable link or NFC</a:t>
            </a:r>
          </a:p>
          <a:p>
            <a:pPr algn="ctr" marL="723586" indent="-361793" lvl="1">
              <a:lnSpc>
                <a:spcPts val="4926"/>
              </a:lnSpc>
              <a:buFont typeface="Arial"/>
              <a:buChar char="•"/>
            </a:pPr>
            <a:r>
              <a:rPr lang="en-US" sz="3351">
                <a:solidFill>
                  <a:srgbClr val="FFFFFF"/>
                </a:solidFill>
                <a:latin typeface="Canva Sans"/>
                <a:ea typeface="Canva Sans"/>
                <a:cs typeface="Canva Sans"/>
                <a:sym typeface="Canva Sans"/>
              </a:rPr>
              <a:t>All users in the shared cart can view updates in real-time and collaborate on finalizing the cart products.</a:t>
            </a:r>
          </a:p>
          <a:p>
            <a:pPr algn="ctr" marL="723586" indent="-361793" lvl="1">
              <a:lnSpc>
                <a:spcPts val="4926"/>
              </a:lnSpc>
              <a:buFont typeface="Arial"/>
              <a:buChar char="•"/>
            </a:pPr>
            <a:r>
              <a:rPr lang="en-US" sz="3351">
                <a:solidFill>
                  <a:srgbClr val="FFFFFF"/>
                </a:solidFill>
                <a:latin typeface="Canva Sans"/>
                <a:ea typeface="Canva Sans"/>
                <a:cs typeface="Canva Sans"/>
                <a:sym typeface="Canva Sans"/>
              </a:rPr>
              <a:t>Once all users agree on the items, the primary account holder places a single order for all products.</a:t>
            </a:r>
          </a:p>
          <a:p>
            <a:pPr algn="ctr">
              <a:lnSpc>
                <a:spcPts val="4926"/>
              </a:lnSpc>
            </a:pPr>
          </a:p>
          <a:p>
            <a:pPr algn="ctr">
              <a:lnSpc>
                <a:spcPts val="4692"/>
              </a:lnSpc>
            </a:pPr>
          </a:p>
          <a:p>
            <a:pPr algn="ctr">
              <a:lnSpc>
                <a:spcPts val="4692"/>
              </a:lnSpc>
            </a:pPr>
          </a:p>
          <a:p>
            <a:pPr algn="ctr">
              <a:lnSpc>
                <a:spcPts val="4692"/>
              </a:lnSpc>
            </a:pPr>
          </a:p>
          <a:p>
            <a:pPr algn="ctr">
              <a:lnSpc>
                <a:spcPts val="4692"/>
              </a:lnSpc>
              <a:spcBef>
                <a:spcPct val="0"/>
              </a:spcBef>
            </a:pP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19053D">
                <a:alpha val="100000"/>
              </a:srgbClr>
            </a:gs>
            <a:gs pos="100000">
              <a:srgbClr val="0C001E">
                <a:alpha val="100000"/>
              </a:srgbClr>
            </a:gs>
          </a:gsLst>
          <a:lin ang="2700000"/>
        </a:gradFill>
      </p:bgPr>
    </p:bg>
    <p:spTree>
      <p:nvGrpSpPr>
        <p:cNvPr id="1" name=""/>
        <p:cNvGrpSpPr/>
        <p:nvPr/>
      </p:nvGrpSpPr>
      <p:grpSpPr>
        <a:xfrm>
          <a:off x="0" y="0"/>
          <a:ext cx="0" cy="0"/>
          <a:chOff x="0" y="0"/>
          <a:chExt cx="0" cy="0"/>
        </a:xfrm>
      </p:grpSpPr>
      <p:grpSp>
        <p:nvGrpSpPr>
          <p:cNvPr name="Group 2" id="2"/>
          <p:cNvGrpSpPr/>
          <p:nvPr/>
        </p:nvGrpSpPr>
        <p:grpSpPr>
          <a:xfrm rot="0">
            <a:off x="18119337" y="7969812"/>
            <a:ext cx="168663" cy="1288488"/>
            <a:chOff x="0" y="0"/>
            <a:chExt cx="229432" cy="1752723"/>
          </a:xfrm>
        </p:grpSpPr>
        <p:sp>
          <p:nvSpPr>
            <p:cNvPr name="Freeform 3" id="3"/>
            <p:cNvSpPr/>
            <p:nvPr/>
          </p:nvSpPr>
          <p:spPr>
            <a:xfrm flipH="false" flipV="false" rot="0">
              <a:off x="0" y="0"/>
              <a:ext cx="229432" cy="1752723"/>
            </a:xfrm>
            <a:custGeom>
              <a:avLst/>
              <a:gdLst/>
              <a:ahLst/>
              <a:cxnLst/>
              <a:rect r="r" b="b" t="t" l="l"/>
              <a:pathLst>
                <a:path h="1752723" w="229432">
                  <a:moveTo>
                    <a:pt x="0" y="0"/>
                  </a:moveTo>
                  <a:lnTo>
                    <a:pt x="229432" y="0"/>
                  </a:lnTo>
                  <a:lnTo>
                    <a:pt x="229432" y="1752723"/>
                  </a:lnTo>
                  <a:lnTo>
                    <a:pt x="0" y="1752723"/>
                  </a:lnTo>
                  <a:close/>
                </a:path>
              </a:pathLst>
            </a:custGeom>
            <a:gradFill rotWithShape="true">
              <a:gsLst>
                <a:gs pos="0">
                  <a:srgbClr val="003A89">
                    <a:alpha val="100000"/>
                  </a:srgbClr>
                </a:gs>
                <a:gs pos="100000">
                  <a:srgbClr val="C700FF">
                    <a:alpha val="100000"/>
                  </a:srgbClr>
                </a:gs>
              </a:gsLst>
              <a:lin ang="2700000"/>
            </a:gradFill>
          </p:spPr>
        </p:sp>
        <p:sp>
          <p:nvSpPr>
            <p:cNvPr name="TextBox 4" id="4"/>
            <p:cNvSpPr txBox="true"/>
            <p:nvPr/>
          </p:nvSpPr>
          <p:spPr>
            <a:xfrm>
              <a:off x="0" y="-38100"/>
              <a:ext cx="229432" cy="1790823"/>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6230600" y="0"/>
            <a:ext cx="1028700" cy="1028700"/>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gradFill rotWithShape="true">
              <a:gsLst>
                <a:gs pos="0">
                  <a:srgbClr val="003A89">
                    <a:alpha val="100000"/>
                  </a:srgbClr>
                </a:gs>
                <a:gs pos="100000">
                  <a:srgbClr val="C700FF">
                    <a:alpha val="100000"/>
                  </a:srgbClr>
                </a:gs>
              </a:gsLst>
              <a:lin ang="2700000"/>
            </a:gradFill>
          </p:spPr>
        </p:sp>
        <p:sp>
          <p:nvSpPr>
            <p:cNvPr name="TextBox 7" id="7"/>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613336" y="485721"/>
            <a:ext cx="267646" cy="280926"/>
          </a:xfrm>
          <a:custGeom>
            <a:avLst/>
            <a:gdLst/>
            <a:ahLst/>
            <a:cxnLst/>
            <a:rect r="r" b="b" t="t" l="l"/>
            <a:pathLst>
              <a:path h="280926" w="267646">
                <a:moveTo>
                  <a:pt x="0" y="0"/>
                </a:moveTo>
                <a:lnTo>
                  <a:pt x="267645" y="0"/>
                </a:lnTo>
                <a:lnTo>
                  <a:pt x="267645" y="280926"/>
                </a:lnTo>
                <a:lnTo>
                  <a:pt x="0" y="28092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15879283" y="766647"/>
            <a:ext cx="4817434" cy="4817434"/>
          </a:xfrm>
          <a:custGeom>
            <a:avLst/>
            <a:gdLst/>
            <a:ahLst/>
            <a:cxnLst/>
            <a:rect r="r" b="b" t="t" l="l"/>
            <a:pathLst>
              <a:path h="4817434" w="4817434">
                <a:moveTo>
                  <a:pt x="0" y="0"/>
                </a:moveTo>
                <a:lnTo>
                  <a:pt x="4817434" y="0"/>
                </a:lnTo>
                <a:lnTo>
                  <a:pt x="4817434" y="4817434"/>
                </a:lnTo>
                <a:lnTo>
                  <a:pt x="0" y="4817434"/>
                </a:lnTo>
                <a:lnTo>
                  <a:pt x="0" y="0"/>
                </a:lnTo>
                <a:close/>
              </a:path>
            </a:pathLst>
          </a:custGeom>
          <a:blipFill>
            <a:blip r:embed="rId4">
              <a:alphaModFix amt="43999"/>
            </a:blip>
            <a:stretch>
              <a:fillRect l="0" t="0" r="0" b="0"/>
            </a:stretch>
          </a:blipFill>
        </p:spPr>
      </p:sp>
      <p:sp>
        <p:nvSpPr>
          <p:cNvPr name="Freeform 10" id="10"/>
          <p:cNvSpPr/>
          <p:nvPr/>
        </p:nvSpPr>
        <p:spPr>
          <a:xfrm flipH="false" flipV="false" rot="0">
            <a:off x="3700611" y="-1967240"/>
            <a:ext cx="3504866" cy="3504866"/>
          </a:xfrm>
          <a:custGeom>
            <a:avLst/>
            <a:gdLst/>
            <a:ahLst/>
            <a:cxnLst/>
            <a:rect r="r" b="b" t="t" l="l"/>
            <a:pathLst>
              <a:path h="3504866" w="3504866">
                <a:moveTo>
                  <a:pt x="0" y="0"/>
                </a:moveTo>
                <a:lnTo>
                  <a:pt x="3504866" y="0"/>
                </a:lnTo>
                <a:lnTo>
                  <a:pt x="3504866" y="3504867"/>
                </a:lnTo>
                <a:lnTo>
                  <a:pt x="0" y="3504867"/>
                </a:lnTo>
                <a:lnTo>
                  <a:pt x="0" y="0"/>
                </a:lnTo>
                <a:close/>
              </a:path>
            </a:pathLst>
          </a:custGeom>
          <a:blipFill>
            <a:blip r:embed="rId4">
              <a:alphaModFix amt="43999"/>
            </a:blip>
            <a:stretch>
              <a:fillRect l="0" t="0" r="0" b="0"/>
            </a:stretch>
          </a:blipFill>
        </p:spPr>
      </p:sp>
      <p:sp>
        <p:nvSpPr>
          <p:cNvPr name="Freeform 11" id="11"/>
          <p:cNvSpPr/>
          <p:nvPr/>
        </p:nvSpPr>
        <p:spPr>
          <a:xfrm flipH="false" flipV="false" rot="0">
            <a:off x="613336" y="2070301"/>
            <a:ext cx="5273966" cy="3513780"/>
          </a:xfrm>
          <a:custGeom>
            <a:avLst/>
            <a:gdLst/>
            <a:ahLst/>
            <a:cxnLst/>
            <a:rect r="r" b="b" t="t" l="l"/>
            <a:pathLst>
              <a:path h="3513780" w="5273966">
                <a:moveTo>
                  <a:pt x="0" y="0"/>
                </a:moveTo>
                <a:lnTo>
                  <a:pt x="5273966" y="0"/>
                </a:lnTo>
                <a:lnTo>
                  <a:pt x="5273966" y="3513780"/>
                </a:lnTo>
                <a:lnTo>
                  <a:pt x="0" y="3513780"/>
                </a:lnTo>
                <a:lnTo>
                  <a:pt x="0" y="0"/>
                </a:lnTo>
                <a:close/>
              </a:path>
            </a:pathLst>
          </a:custGeom>
          <a:blipFill>
            <a:blip r:embed="rId5"/>
            <a:stretch>
              <a:fillRect l="0" t="0" r="0" b="0"/>
            </a:stretch>
          </a:blipFill>
        </p:spPr>
      </p:sp>
      <p:sp>
        <p:nvSpPr>
          <p:cNvPr name="Freeform 12" id="12"/>
          <p:cNvSpPr/>
          <p:nvPr/>
        </p:nvSpPr>
        <p:spPr>
          <a:xfrm flipH="false" flipV="false" rot="0">
            <a:off x="14369866" y="5559237"/>
            <a:ext cx="3918134" cy="4727763"/>
          </a:xfrm>
          <a:custGeom>
            <a:avLst/>
            <a:gdLst/>
            <a:ahLst/>
            <a:cxnLst/>
            <a:rect r="r" b="b" t="t" l="l"/>
            <a:pathLst>
              <a:path h="4727763" w="3918134">
                <a:moveTo>
                  <a:pt x="0" y="0"/>
                </a:moveTo>
                <a:lnTo>
                  <a:pt x="3918134" y="0"/>
                </a:lnTo>
                <a:lnTo>
                  <a:pt x="3918134" y="4727763"/>
                </a:lnTo>
                <a:lnTo>
                  <a:pt x="0" y="4727763"/>
                </a:lnTo>
                <a:lnTo>
                  <a:pt x="0" y="0"/>
                </a:lnTo>
                <a:close/>
              </a:path>
            </a:pathLst>
          </a:custGeom>
          <a:blipFill>
            <a:blip r:embed="rId6"/>
            <a:stretch>
              <a:fillRect l="0" t="0" r="0" b="0"/>
            </a:stretch>
          </a:blipFill>
        </p:spPr>
      </p:sp>
      <p:sp>
        <p:nvSpPr>
          <p:cNvPr name="TextBox 13" id="13"/>
          <p:cNvSpPr txBox="true"/>
          <p:nvPr/>
        </p:nvSpPr>
        <p:spPr>
          <a:xfrm rot="0">
            <a:off x="7205477" y="2013151"/>
            <a:ext cx="9845131" cy="3687482"/>
          </a:xfrm>
          <a:prstGeom prst="rect">
            <a:avLst/>
          </a:prstGeom>
        </p:spPr>
        <p:txBody>
          <a:bodyPr anchor="t" rtlCol="false" tIns="0" lIns="0" bIns="0" rIns="0">
            <a:spAutoFit/>
          </a:bodyPr>
          <a:lstStyle/>
          <a:p>
            <a:pPr algn="l" marL="649326" indent="-324663" lvl="1">
              <a:lnSpc>
                <a:spcPts val="4210"/>
              </a:lnSpc>
              <a:buFont typeface="Arial"/>
              <a:buChar char="•"/>
            </a:pPr>
            <a:r>
              <a:rPr lang="en-US" sz="3007">
                <a:solidFill>
                  <a:srgbClr val="FFFFFF"/>
                </a:solidFill>
                <a:latin typeface="Open Sans"/>
                <a:ea typeface="Open Sans"/>
                <a:cs typeface="Open Sans"/>
                <a:sym typeface="Open Sans"/>
              </a:rPr>
              <a:t>Unique and Innovative: This solution fills a gap in the market with a fresh approach to cart sharing and group ordering.</a:t>
            </a:r>
          </a:p>
          <a:p>
            <a:pPr algn="l" marL="649326" indent="-324663" lvl="1">
              <a:lnSpc>
                <a:spcPts val="4210"/>
              </a:lnSpc>
              <a:buFont typeface="Arial"/>
              <a:buChar char="•"/>
            </a:pPr>
            <a:r>
              <a:rPr lang="en-US" sz="3007">
                <a:solidFill>
                  <a:srgbClr val="FFFFFF"/>
                </a:solidFill>
                <a:latin typeface="Open Sans"/>
                <a:ea typeface="Open Sans"/>
                <a:cs typeface="Open Sans"/>
                <a:sym typeface="Open Sans"/>
              </a:rPr>
              <a:t>Challenge and Growth: We’re excited to tackle a complex problem that pushes our creativity and technical skills.</a:t>
            </a:r>
          </a:p>
          <a:p>
            <a:pPr algn="l">
              <a:lnSpc>
                <a:spcPts val="4210"/>
              </a:lnSpc>
              <a:spcBef>
                <a:spcPct val="0"/>
              </a:spcBef>
            </a:pPr>
          </a:p>
        </p:txBody>
      </p:sp>
      <p:sp>
        <p:nvSpPr>
          <p:cNvPr name="TextBox 14" id="14"/>
          <p:cNvSpPr txBox="true"/>
          <p:nvPr/>
        </p:nvSpPr>
        <p:spPr>
          <a:xfrm rot="0">
            <a:off x="4807097" y="595197"/>
            <a:ext cx="8673805" cy="1427479"/>
          </a:xfrm>
          <a:prstGeom prst="rect">
            <a:avLst/>
          </a:prstGeom>
        </p:spPr>
        <p:txBody>
          <a:bodyPr anchor="t" rtlCol="false" tIns="0" lIns="0" bIns="0" rIns="0">
            <a:spAutoFit/>
          </a:bodyPr>
          <a:lstStyle/>
          <a:p>
            <a:pPr algn="l">
              <a:lnSpc>
                <a:spcPts val="11620"/>
              </a:lnSpc>
              <a:spcBef>
                <a:spcPct val="0"/>
              </a:spcBef>
            </a:pPr>
            <a:r>
              <a:rPr lang="en-US" sz="8300">
                <a:solidFill>
                  <a:srgbClr val="C101FB"/>
                </a:solidFill>
                <a:latin typeface="Bebas Neue Cyrillic"/>
                <a:ea typeface="Bebas Neue Cyrillic"/>
                <a:cs typeface="Bebas Neue Cyrillic"/>
                <a:sym typeface="Bebas Neue Cyrillic"/>
              </a:rPr>
              <a:t>WHY WE CHOSE THIS???</a:t>
            </a:r>
          </a:p>
        </p:txBody>
      </p:sp>
      <p:sp>
        <p:nvSpPr>
          <p:cNvPr name="TextBox 15" id="15"/>
          <p:cNvSpPr txBox="true"/>
          <p:nvPr/>
        </p:nvSpPr>
        <p:spPr>
          <a:xfrm rot="0">
            <a:off x="880981" y="6176884"/>
            <a:ext cx="11247062" cy="4746546"/>
          </a:xfrm>
          <a:prstGeom prst="rect">
            <a:avLst/>
          </a:prstGeom>
        </p:spPr>
        <p:txBody>
          <a:bodyPr anchor="t" rtlCol="false" tIns="0" lIns="0" bIns="0" rIns="0">
            <a:spAutoFit/>
          </a:bodyPr>
          <a:lstStyle/>
          <a:p>
            <a:pPr algn="l" marL="649326" indent="-324663" lvl="1">
              <a:lnSpc>
                <a:spcPts val="4210"/>
              </a:lnSpc>
              <a:buFont typeface="Arial"/>
              <a:buChar char="•"/>
            </a:pPr>
            <a:r>
              <a:rPr lang="en-US" sz="3007">
                <a:solidFill>
                  <a:srgbClr val="FFFFFF"/>
                </a:solidFill>
                <a:latin typeface="Open Sans"/>
                <a:ea typeface="Open Sans"/>
                <a:cs typeface="Open Sans"/>
                <a:sym typeface="Open Sans"/>
              </a:rPr>
              <a:t>Team Enthusiasm: Developing something original fuels our passion and motivates us to deliver an exceptional user experience.</a:t>
            </a:r>
          </a:p>
          <a:p>
            <a:pPr algn="l" marL="649326" indent="-324663" lvl="1">
              <a:lnSpc>
                <a:spcPts val="4210"/>
              </a:lnSpc>
              <a:buFont typeface="Arial"/>
              <a:buChar char="•"/>
            </a:pPr>
            <a:r>
              <a:rPr lang="en-US" sz="3007">
                <a:solidFill>
                  <a:srgbClr val="FFFFFF"/>
                </a:solidFill>
                <a:latin typeface="Open Sans"/>
                <a:ea typeface="Open Sans"/>
                <a:cs typeface="Open Sans"/>
                <a:sym typeface="Open Sans"/>
              </a:rPr>
              <a:t>Real-World Impact: By addressing this issue, we can foster collaboration in shopping, making the experience more  impactful for users, while continuously iterating based on feedback.</a:t>
            </a:r>
          </a:p>
          <a:p>
            <a:pPr algn="l">
              <a:lnSpc>
                <a:spcPts val="4210"/>
              </a:lnSpc>
            </a:pPr>
          </a:p>
          <a:p>
            <a:pPr algn="l">
              <a:lnSpc>
                <a:spcPts val="4210"/>
              </a:lnSpc>
              <a:spcBef>
                <a:spcPct val="0"/>
              </a:spcBef>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19053D">
                <a:alpha val="100000"/>
              </a:srgbClr>
            </a:gs>
            <a:gs pos="100000">
              <a:srgbClr val="0C001E">
                <a:alpha val="100000"/>
              </a:srgbClr>
            </a:gs>
          </a:gsLst>
          <a:lin ang="2700000"/>
        </a:gradFill>
      </p:bgPr>
    </p:bg>
    <p:spTree>
      <p:nvGrpSpPr>
        <p:cNvPr id="1" name=""/>
        <p:cNvGrpSpPr/>
        <p:nvPr/>
      </p:nvGrpSpPr>
      <p:grpSpPr>
        <a:xfrm>
          <a:off x="0" y="0"/>
          <a:ext cx="0" cy="0"/>
          <a:chOff x="0" y="0"/>
          <a:chExt cx="0" cy="0"/>
        </a:xfrm>
      </p:grpSpPr>
      <p:grpSp>
        <p:nvGrpSpPr>
          <p:cNvPr name="Group 2" id="2"/>
          <p:cNvGrpSpPr/>
          <p:nvPr/>
        </p:nvGrpSpPr>
        <p:grpSpPr>
          <a:xfrm rot="0">
            <a:off x="18119337" y="7969812"/>
            <a:ext cx="168663" cy="1288488"/>
            <a:chOff x="0" y="0"/>
            <a:chExt cx="229432" cy="1752723"/>
          </a:xfrm>
        </p:grpSpPr>
        <p:sp>
          <p:nvSpPr>
            <p:cNvPr name="Freeform 3" id="3"/>
            <p:cNvSpPr/>
            <p:nvPr/>
          </p:nvSpPr>
          <p:spPr>
            <a:xfrm flipH="false" flipV="false" rot="0">
              <a:off x="0" y="0"/>
              <a:ext cx="229432" cy="1752723"/>
            </a:xfrm>
            <a:custGeom>
              <a:avLst/>
              <a:gdLst/>
              <a:ahLst/>
              <a:cxnLst/>
              <a:rect r="r" b="b" t="t" l="l"/>
              <a:pathLst>
                <a:path h="1752723" w="229432">
                  <a:moveTo>
                    <a:pt x="0" y="0"/>
                  </a:moveTo>
                  <a:lnTo>
                    <a:pt x="229432" y="0"/>
                  </a:lnTo>
                  <a:lnTo>
                    <a:pt x="229432" y="1752723"/>
                  </a:lnTo>
                  <a:lnTo>
                    <a:pt x="0" y="1752723"/>
                  </a:lnTo>
                  <a:close/>
                </a:path>
              </a:pathLst>
            </a:custGeom>
            <a:gradFill rotWithShape="true">
              <a:gsLst>
                <a:gs pos="0">
                  <a:srgbClr val="003A89">
                    <a:alpha val="100000"/>
                  </a:srgbClr>
                </a:gs>
                <a:gs pos="100000">
                  <a:srgbClr val="C700FF">
                    <a:alpha val="100000"/>
                  </a:srgbClr>
                </a:gs>
              </a:gsLst>
              <a:lin ang="2700000"/>
            </a:gradFill>
          </p:spPr>
        </p:sp>
        <p:sp>
          <p:nvSpPr>
            <p:cNvPr name="TextBox 4" id="4"/>
            <p:cNvSpPr txBox="true"/>
            <p:nvPr/>
          </p:nvSpPr>
          <p:spPr>
            <a:xfrm>
              <a:off x="0" y="-38100"/>
              <a:ext cx="229432" cy="1790823"/>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6230600" y="0"/>
            <a:ext cx="1028700" cy="1028700"/>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gradFill rotWithShape="true">
              <a:gsLst>
                <a:gs pos="0">
                  <a:srgbClr val="003A89">
                    <a:alpha val="100000"/>
                  </a:srgbClr>
                </a:gs>
                <a:gs pos="100000">
                  <a:srgbClr val="C700FF">
                    <a:alpha val="100000"/>
                  </a:srgbClr>
                </a:gs>
              </a:gsLst>
              <a:lin ang="2700000"/>
            </a:gradFill>
          </p:spPr>
        </p:sp>
        <p:sp>
          <p:nvSpPr>
            <p:cNvPr name="TextBox 7" id="7"/>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613336" y="485721"/>
            <a:ext cx="267646" cy="280926"/>
          </a:xfrm>
          <a:custGeom>
            <a:avLst/>
            <a:gdLst/>
            <a:ahLst/>
            <a:cxnLst/>
            <a:rect r="r" b="b" t="t" l="l"/>
            <a:pathLst>
              <a:path h="280926" w="267646">
                <a:moveTo>
                  <a:pt x="0" y="0"/>
                </a:moveTo>
                <a:lnTo>
                  <a:pt x="267645" y="0"/>
                </a:lnTo>
                <a:lnTo>
                  <a:pt x="267645" y="280926"/>
                </a:lnTo>
                <a:lnTo>
                  <a:pt x="0" y="28092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1395202" y="7060732"/>
            <a:ext cx="5974530" cy="5974530"/>
          </a:xfrm>
          <a:custGeom>
            <a:avLst/>
            <a:gdLst/>
            <a:ahLst/>
            <a:cxnLst/>
            <a:rect r="r" b="b" t="t" l="l"/>
            <a:pathLst>
              <a:path h="5974530" w="5974530">
                <a:moveTo>
                  <a:pt x="0" y="0"/>
                </a:moveTo>
                <a:lnTo>
                  <a:pt x="5974530" y="0"/>
                </a:lnTo>
                <a:lnTo>
                  <a:pt x="5974530" y="5974530"/>
                </a:lnTo>
                <a:lnTo>
                  <a:pt x="0" y="5974530"/>
                </a:lnTo>
                <a:lnTo>
                  <a:pt x="0" y="0"/>
                </a:lnTo>
                <a:close/>
              </a:path>
            </a:pathLst>
          </a:custGeom>
          <a:blipFill>
            <a:blip r:embed="rId4">
              <a:alphaModFix amt="43999"/>
            </a:blip>
            <a:stretch>
              <a:fillRect l="0" t="0" r="0" b="0"/>
            </a:stretch>
          </a:blipFill>
        </p:spPr>
      </p:sp>
      <p:sp>
        <p:nvSpPr>
          <p:cNvPr name="Freeform 10" id="10"/>
          <p:cNvSpPr/>
          <p:nvPr/>
        </p:nvSpPr>
        <p:spPr>
          <a:xfrm flipH="false" flipV="false" rot="0">
            <a:off x="15879283" y="766647"/>
            <a:ext cx="4817434" cy="4817434"/>
          </a:xfrm>
          <a:custGeom>
            <a:avLst/>
            <a:gdLst/>
            <a:ahLst/>
            <a:cxnLst/>
            <a:rect r="r" b="b" t="t" l="l"/>
            <a:pathLst>
              <a:path h="4817434" w="4817434">
                <a:moveTo>
                  <a:pt x="0" y="0"/>
                </a:moveTo>
                <a:lnTo>
                  <a:pt x="4817434" y="0"/>
                </a:lnTo>
                <a:lnTo>
                  <a:pt x="4817434" y="4817434"/>
                </a:lnTo>
                <a:lnTo>
                  <a:pt x="0" y="4817434"/>
                </a:lnTo>
                <a:lnTo>
                  <a:pt x="0" y="0"/>
                </a:lnTo>
                <a:close/>
              </a:path>
            </a:pathLst>
          </a:custGeom>
          <a:blipFill>
            <a:blip r:embed="rId4">
              <a:alphaModFix amt="43999"/>
            </a:blip>
            <a:stretch>
              <a:fillRect l="0" t="0" r="0" b="0"/>
            </a:stretch>
          </a:blipFill>
        </p:spPr>
      </p:sp>
      <p:sp>
        <p:nvSpPr>
          <p:cNvPr name="Freeform 11" id="11"/>
          <p:cNvSpPr/>
          <p:nvPr/>
        </p:nvSpPr>
        <p:spPr>
          <a:xfrm flipH="false" flipV="false" rot="0">
            <a:off x="3700611" y="-1967240"/>
            <a:ext cx="3504866" cy="3504866"/>
          </a:xfrm>
          <a:custGeom>
            <a:avLst/>
            <a:gdLst/>
            <a:ahLst/>
            <a:cxnLst/>
            <a:rect r="r" b="b" t="t" l="l"/>
            <a:pathLst>
              <a:path h="3504866" w="3504866">
                <a:moveTo>
                  <a:pt x="0" y="0"/>
                </a:moveTo>
                <a:lnTo>
                  <a:pt x="3504866" y="0"/>
                </a:lnTo>
                <a:lnTo>
                  <a:pt x="3504866" y="3504867"/>
                </a:lnTo>
                <a:lnTo>
                  <a:pt x="0" y="3504867"/>
                </a:lnTo>
                <a:lnTo>
                  <a:pt x="0" y="0"/>
                </a:lnTo>
                <a:close/>
              </a:path>
            </a:pathLst>
          </a:custGeom>
          <a:blipFill>
            <a:blip r:embed="rId4">
              <a:alphaModFix amt="43999"/>
            </a:blip>
            <a:stretch>
              <a:fillRect l="0" t="0" r="0" b="0"/>
            </a:stretch>
          </a:blipFill>
        </p:spPr>
      </p:sp>
      <p:sp>
        <p:nvSpPr>
          <p:cNvPr name="Freeform 12" id="12"/>
          <p:cNvSpPr/>
          <p:nvPr/>
        </p:nvSpPr>
        <p:spPr>
          <a:xfrm flipH="false" flipV="false" rot="0">
            <a:off x="6007845" y="3179077"/>
            <a:ext cx="10222755" cy="1914443"/>
          </a:xfrm>
          <a:custGeom>
            <a:avLst/>
            <a:gdLst/>
            <a:ahLst/>
            <a:cxnLst/>
            <a:rect r="r" b="b" t="t" l="l"/>
            <a:pathLst>
              <a:path h="1914443" w="10222755">
                <a:moveTo>
                  <a:pt x="0" y="0"/>
                </a:moveTo>
                <a:lnTo>
                  <a:pt x="10222755" y="0"/>
                </a:lnTo>
                <a:lnTo>
                  <a:pt x="10222755" y="1914444"/>
                </a:lnTo>
                <a:lnTo>
                  <a:pt x="0" y="191444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3" id="13"/>
          <p:cNvSpPr/>
          <p:nvPr/>
        </p:nvSpPr>
        <p:spPr>
          <a:xfrm flipH="false" flipV="false" rot="0">
            <a:off x="1592063" y="7060732"/>
            <a:ext cx="10222755" cy="1914443"/>
          </a:xfrm>
          <a:custGeom>
            <a:avLst/>
            <a:gdLst/>
            <a:ahLst/>
            <a:cxnLst/>
            <a:rect r="r" b="b" t="t" l="l"/>
            <a:pathLst>
              <a:path h="1914443" w="10222755">
                <a:moveTo>
                  <a:pt x="0" y="0"/>
                </a:moveTo>
                <a:lnTo>
                  <a:pt x="10222755" y="0"/>
                </a:lnTo>
                <a:lnTo>
                  <a:pt x="10222755" y="1914443"/>
                </a:lnTo>
                <a:lnTo>
                  <a:pt x="0" y="191444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4" id="14"/>
          <p:cNvSpPr/>
          <p:nvPr/>
        </p:nvSpPr>
        <p:spPr>
          <a:xfrm flipH="false" flipV="false" rot="1341184">
            <a:off x="1693596" y="1908154"/>
            <a:ext cx="2361783" cy="3675927"/>
          </a:xfrm>
          <a:custGeom>
            <a:avLst/>
            <a:gdLst/>
            <a:ahLst/>
            <a:cxnLst/>
            <a:rect r="r" b="b" t="t" l="l"/>
            <a:pathLst>
              <a:path h="3675927" w="2361783">
                <a:moveTo>
                  <a:pt x="0" y="0"/>
                </a:moveTo>
                <a:lnTo>
                  <a:pt x="2361784" y="0"/>
                </a:lnTo>
                <a:lnTo>
                  <a:pt x="2361784" y="3675927"/>
                </a:lnTo>
                <a:lnTo>
                  <a:pt x="0" y="3675927"/>
                </a:lnTo>
                <a:lnTo>
                  <a:pt x="0" y="0"/>
                </a:lnTo>
                <a:close/>
              </a:path>
            </a:pathLst>
          </a:custGeom>
          <a:blipFill>
            <a:blip r:embed="rId7"/>
            <a:stretch>
              <a:fillRect l="0" t="0" r="0" b="0"/>
            </a:stretch>
          </a:blipFill>
        </p:spPr>
      </p:sp>
      <p:sp>
        <p:nvSpPr>
          <p:cNvPr name="Freeform 15" id="15"/>
          <p:cNvSpPr/>
          <p:nvPr/>
        </p:nvSpPr>
        <p:spPr>
          <a:xfrm flipH="false" flipV="false" rot="0">
            <a:off x="13689711" y="5895081"/>
            <a:ext cx="3055239" cy="4114800"/>
          </a:xfrm>
          <a:custGeom>
            <a:avLst/>
            <a:gdLst/>
            <a:ahLst/>
            <a:cxnLst/>
            <a:rect r="r" b="b" t="t" l="l"/>
            <a:pathLst>
              <a:path h="4114800" w="3055239">
                <a:moveTo>
                  <a:pt x="0" y="0"/>
                </a:moveTo>
                <a:lnTo>
                  <a:pt x="3055239" y="0"/>
                </a:lnTo>
                <a:lnTo>
                  <a:pt x="3055239" y="4114800"/>
                </a:lnTo>
                <a:lnTo>
                  <a:pt x="0" y="4114800"/>
                </a:lnTo>
                <a:lnTo>
                  <a:pt x="0" y="0"/>
                </a:lnTo>
                <a:close/>
              </a:path>
            </a:pathLst>
          </a:custGeom>
          <a:blipFill>
            <a:blip r:embed="rId8"/>
            <a:stretch>
              <a:fillRect l="0" t="0" r="0" b="0"/>
            </a:stretch>
          </a:blipFill>
        </p:spPr>
      </p:sp>
      <p:sp>
        <p:nvSpPr>
          <p:cNvPr name="TextBox 16" id="16"/>
          <p:cNvSpPr txBox="true"/>
          <p:nvPr/>
        </p:nvSpPr>
        <p:spPr>
          <a:xfrm rot="0">
            <a:off x="4194972" y="738162"/>
            <a:ext cx="7619846" cy="1427479"/>
          </a:xfrm>
          <a:prstGeom prst="rect">
            <a:avLst/>
          </a:prstGeom>
        </p:spPr>
        <p:txBody>
          <a:bodyPr anchor="t" rtlCol="false" tIns="0" lIns="0" bIns="0" rIns="0">
            <a:spAutoFit/>
          </a:bodyPr>
          <a:lstStyle/>
          <a:p>
            <a:pPr algn="l">
              <a:lnSpc>
                <a:spcPts val="11620"/>
              </a:lnSpc>
              <a:spcBef>
                <a:spcPct val="0"/>
              </a:spcBef>
            </a:pPr>
            <a:r>
              <a:rPr lang="en-US" sz="8300">
                <a:solidFill>
                  <a:srgbClr val="C101FB"/>
                </a:solidFill>
                <a:latin typeface="Bebas Neue Cyrillic"/>
                <a:ea typeface="Bebas Neue Cyrillic"/>
                <a:cs typeface="Bebas Neue Cyrillic"/>
                <a:sym typeface="Bebas Neue Cyrillic"/>
              </a:rPr>
              <a:t>Challenges Faced</a:t>
            </a:r>
          </a:p>
        </p:txBody>
      </p:sp>
      <p:sp>
        <p:nvSpPr>
          <p:cNvPr name="TextBox 17" id="17"/>
          <p:cNvSpPr txBox="true"/>
          <p:nvPr/>
        </p:nvSpPr>
        <p:spPr>
          <a:xfrm rot="0">
            <a:off x="7039578" y="3267786"/>
            <a:ext cx="9191022" cy="1727761"/>
          </a:xfrm>
          <a:prstGeom prst="rect">
            <a:avLst/>
          </a:prstGeom>
        </p:spPr>
        <p:txBody>
          <a:bodyPr anchor="t" rtlCol="false" tIns="0" lIns="0" bIns="0" rIns="0">
            <a:spAutoFit/>
          </a:bodyPr>
          <a:lstStyle/>
          <a:p>
            <a:pPr algn="l">
              <a:lnSpc>
                <a:spcPts val="3469"/>
              </a:lnSpc>
              <a:spcBef>
                <a:spcPct val="0"/>
              </a:spcBef>
            </a:pPr>
            <a:r>
              <a:rPr lang="en-US" b="true" sz="2477">
                <a:solidFill>
                  <a:srgbClr val="FFFFFF"/>
                </a:solidFill>
                <a:latin typeface="Open Sans Bold"/>
                <a:ea typeface="Open Sans Bold"/>
                <a:cs typeface="Open Sans Bold"/>
                <a:sym typeface="Open Sans Bold"/>
              </a:rPr>
              <a:t>Team Formation: We started as a team of five girls who were strangers, but through effective collaboration and communication, we overcame initial hurdles and developed strong teamwork.</a:t>
            </a:r>
          </a:p>
        </p:txBody>
      </p:sp>
      <p:sp>
        <p:nvSpPr>
          <p:cNvPr name="TextBox 18" id="18"/>
          <p:cNvSpPr txBox="true"/>
          <p:nvPr/>
        </p:nvSpPr>
        <p:spPr>
          <a:xfrm rot="0">
            <a:off x="2107929" y="7135023"/>
            <a:ext cx="9191022" cy="1727761"/>
          </a:xfrm>
          <a:prstGeom prst="rect">
            <a:avLst/>
          </a:prstGeom>
        </p:spPr>
        <p:txBody>
          <a:bodyPr anchor="t" rtlCol="false" tIns="0" lIns="0" bIns="0" rIns="0">
            <a:spAutoFit/>
          </a:bodyPr>
          <a:lstStyle/>
          <a:p>
            <a:pPr algn="l">
              <a:lnSpc>
                <a:spcPts val="3469"/>
              </a:lnSpc>
              <a:spcBef>
                <a:spcPct val="0"/>
              </a:spcBef>
            </a:pPr>
            <a:r>
              <a:rPr lang="en-US" b="true" sz="2477">
                <a:solidFill>
                  <a:srgbClr val="FFFFFF"/>
                </a:solidFill>
                <a:latin typeface="Open Sans Bold"/>
                <a:ea typeface="Open Sans Bold"/>
                <a:cs typeface="Open Sans Bold"/>
                <a:sym typeface="Open Sans Bold"/>
              </a:rPr>
              <a:t>We had never worked on a problem statement involving group ordering or real-time technology, which required us to learn new concepts and skills quickly, fostering our growth as a team.</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19053D">
                <a:alpha val="100000"/>
              </a:srgbClr>
            </a:gs>
            <a:gs pos="100000">
              <a:srgbClr val="0C001E">
                <a:alpha val="100000"/>
              </a:srgbClr>
            </a:gs>
          </a:gsLst>
          <a:lin ang="2700000"/>
        </a:gradFill>
      </p:bgPr>
    </p:bg>
    <p:spTree>
      <p:nvGrpSpPr>
        <p:cNvPr id="1" name=""/>
        <p:cNvGrpSpPr/>
        <p:nvPr/>
      </p:nvGrpSpPr>
      <p:grpSpPr>
        <a:xfrm>
          <a:off x="0" y="0"/>
          <a:ext cx="0" cy="0"/>
          <a:chOff x="0" y="0"/>
          <a:chExt cx="0" cy="0"/>
        </a:xfrm>
      </p:grpSpPr>
      <p:grpSp>
        <p:nvGrpSpPr>
          <p:cNvPr name="Group 2" id="2"/>
          <p:cNvGrpSpPr/>
          <p:nvPr/>
        </p:nvGrpSpPr>
        <p:grpSpPr>
          <a:xfrm rot="0">
            <a:off x="18119337" y="7969812"/>
            <a:ext cx="168663" cy="1288488"/>
            <a:chOff x="0" y="0"/>
            <a:chExt cx="229432" cy="1752723"/>
          </a:xfrm>
        </p:grpSpPr>
        <p:sp>
          <p:nvSpPr>
            <p:cNvPr name="Freeform 3" id="3"/>
            <p:cNvSpPr/>
            <p:nvPr/>
          </p:nvSpPr>
          <p:spPr>
            <a:xfrm flipH="false" flipV="false" rot="0">
              <a:off x="0" y="0"/>
              <a:ext cx="229432" cy="1752723"/>
            </a:xfrm>
            <a:custGeom>
              <a:avLst/>
              <a:gdLst/>
              <a:ahLst/>
              <a:cxnLst/>
              <a:rect r="r" b="b" t="t" l="l"/>
              <a:pathLst>
                <a:path h="1752723" w="229432">
                  <a:moveTo>
                    <a:pt x="0" y="0"/>
                  </a:moveTo>
                  <a:lnTo>
                    <a:pt x="229432" y="0"/>
                  </a:lnTo>
                  <a:lnTo>
                    <a:pt x="229432" y="1752723"/>
                  </a:lnTo>
                  <a:lnTo>
                    <a:pt x="0" y="1752723"/>
                  </a:lnTo>
                  <a:close/>
                </a:path>
              </a:pathLst>
            </a:custGeom>
            <a:gradFill rotWithShape="true">
              <a:gsLst>
                <a:gs pos="0">
                  <a:srgbClr val="003A89">
                    <a:alpha val="100000"/>
                  </a:srgbClr>
                </a:gs>
                <a:gs pos="100000">
                  <a:srgbClr val="C700FF">
                    <a:alpha val="100000"/>
                  </a:srgbClr>
                </a:gs>
              </a:gsLst>
              <a:lin ang="2700000"/>
            </a:gradFill>
          </p:spPr>
        </p:sp>
        <p:sp>
          <p:nvSpPr>
            <p:cNvPr name="TextBox 4" id="4"/>
            <p:cNvSpPr txBox="true"/>
            <p:nvPr/>
          </p:nvSpPr>
          <p:spPr>
            <a:xfrm>
              <a:off x="0" y="-38100"/>
              <a:ext cx="229432" cy="1790823"/>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6230600" y="0"/>
            <a:ext cx="1028700" cy="1028700"/>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gradFill rotWithShape="true">
              <a:gsLst>
                <a:gs pos="0">
                  <a:srgbClr val="003A89">
                    <a:alpha val="100000"/>
                  </a:srgbClr>
                </a:gs>
                <a:gs pos="100000">
                  <a:srgbClr val="C700FF">
                    <a:alpha val="100000"/>
                  </a:srgbClr>
                </a:gs>
              </a:gsLst>
              <a:lin ang="2700000"/>
            </a:gradFill>
          </p:spPr>
        </p:sp>
        <p:sp>
          <p:nvSpPr>
            <p:cNvPr name="TextBox 7" id="7"/>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613336" y="485721"/>
            <a:ext cx="267646" cy="280926"/>
          </a:xfrm>
          <a:custGeom>
            <a:avLst/>
            <a:gdLst/>
            <a:ahLst/>
            <a:cxnLst/>
            <a:rect r="r" b="b" t="t" l="l"/>
            <a:pathLst>
              <a:path h="280926" w="267646">
                <a:moveTo>
                  <a:pt x="0" y="0"/>
                </a:moveTo>
                <a:lnTo>
                  <a:pt x="267645" y="0"/>
                </a:lnTo>
                <a:lnTo>
                  <a:pt x="267645" y="280926"/>
                </a:lnTo>
                <a:lnTo>
                  <a:pt x="0" y="28092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15879283" y="766647"/>
            <a:ext cx="4817434" cy="4817434"/>
          </a:xfrm>
          <a:custGeom>
            <a:avLst/>
            <a:gdLst/>
            <a:ahLst/>
            <a:cxnLst/>
            <a:rect r="r" b="b" t="t" l="l"/>
            <a:pathLst>
              <a:path h="4817434" w="4817434">
                <a:moveTo>
                  <a:pt x="0" y="0"/>
                </a:moveTo>
                <a:lnTo>
                  <a:pt x="4817434" y="0"/>
                </a:lnTo>
                <a:lnTo>
                  <a:pt x="4817434" y="4817434"/>
                </a:lnTo>
                <a:lnTo>
                  <a:pt x="0" y="4817434"/>
                </a:lnTo>
                <a:lnTo>
                  <a:pt x="0" y="0"/>
                </a:lnTo>
                <a:close/>
              </a:path>
            </a:pathLst>
          </a:custGeom>
          <a:blipFill>
            <a:blip r:embed="rId4">
              <a:alphaModFix amt="43999"/>
            </a:blip>
            <a:stretch>
              <a:fillRect l="0" t="0" r="0" b="0"/>
            </a:stretch>
          </a:blipFill>
        </p:spPr>
      </p:sp>
      <p:sp>
        <p:nvSpPr>
          <p:cNvPr name="Freeform 10" id="10"/>
          <p:cNvSpPr/>
          <p:nvPr/>
        </p:nvSpPr>
        <p:spPr>
          <a:xfrm flipH="false" flipV="false" rot="0">
            <a:off x="3700611" y="-1967240"/>
            <a:ext cx="3504866" cy="3504866"/>
          </a:xfrm>
          <a:custGeom>
            <a:avLst/>
            <a:gdLst/>
            <a:ahLst/>
            <a:cxnLst/>
            <a:rect r="r" b="b" t="t" l="l"/>
            <a:pathLst>
              <a:path h="3504866" w="3504866">
                <a:moveTo>
                  <a:pt x="0" y="0"/>
                </a:moveTo>
                <a:lnTo>
                  <a:pt x="3504866" y="0"/>
                </a:lnTo>
                <a:lnTo>
                  <a:pt x="3504866" y="3504867"/>
                </a:lnTo>
                <a:lnTo>
                  <a:pt x="0" y="3504867"/>
                </a:lnTo>
                <a:lnTo>
                  <a:pt x="0" y="0"/>
                </a:lnTo>
                <a:close/>
              </a:path>
            </a:pathLst>
          </a:custGeom>
          <a:blipFill>
            <a:blip r:embed="rId4">
              <a:alphaModFix amt="43999"/>
            </a:blip>
            <a:stretch>
              <a:fillRect l="0" t="0" r="0" b="0"/>
            </a:stretch>
          </a:blipFill>
        </p:spPr>
      </p:sp>
      <p:sp>
        <p:nvSpPr>
          <p:cNvPr name="Freeform 11" id="11"/>
          <p:cNvSpPr/>
          <p:nvPr/>
        </p:nvSpPr>
        <p:spPr>
          <a:xfrm flipH="false" flipV="false" rot="0">
            <a:off x="497892" y="1859719"/>
            <a:ext cx="7175900" cy="6567562"/>
          </a:xfrm>
          <a:custGeom>
            <a:avLst/>
            <a:gdLst/>
            <a:ahLst/>
            <a:cxnLst/>
            <a:rect r="r" b="b" t="t" l="l"/>
            <a:pathLst>
              <a:path h="6567562" w="7175900">
                <a:moveTo>
                  <a:pt x="0" y="0"/>
                </a:moveTo>
                <a:lnTo>
                  <a:pt x="7175900" y="0"/>
                </a:lnTo>
                <a:lnTo>
                  <a:pt x="7175900" y="6567562"/>
                </a:lnTo>
                <a:lnTo>
                  <a:pt x="0" y="6567562"/>
                </a:lnTo>
                <a:lnTo>
                  <a:pt x="0" y="0"/>
                </a:lnTo>
                <a:close/>
              </a:path>
            </a:pathLst>
          </a:custGeom>
          <a:blipFill>
            <a:blip r:embed="rId5"/>
            <a:stretch>
              <a:fillRect l="-29884" t="0" r="-32643" b="0"/>
            </a:stretch>
          </a:blipFill>
        </p:spPr>
      </p:sp>
      <p:sp>
        <p:nvSpPr>
          <p:cNvPr name="TextBox 12" id="12"/>
          <p:cNvSpPr txBox="true"/>
          <p:nvPr/>
        </p:nvSpPr>
        <p:spPr>
          <a:xfrm rot="0">
            <a:off x="9088755" y="861839"/>
            <a:ext cx="7139567" cy="1427485"/>
          </a:xfrm>
          <a:prstGeom prst="rect">
            <a:avLst/>
          </a:prstGeom>
        </p:spPr>
        <p:txBody>
          <a:bodyPr anchor="t" rtlCol="false" tIns="0" lIns="0" bIns="0" rIns="0">
            <a:spAutoFit/>
          </a:bodyPr>
          <a:lstStyle/>
          <a:p>
            <a:pPr algn="l">
              <a:lnSpc>
                <a:spcPts val="11619"/>
              </a:lnSpc>
              <a:spcBef>
                <a:spcPct val="0"/>
              </a:spcBef>
            </a:pPr>
            <a:r>
              <a:rPr lang="en-US" sz="8299">
                <a:solidFill>
                  <a:srgbClr val="C101FB"/>
                </a:solidFill>
                <a:latin typeface="Bebas Neue Cyrillic"/>
                <a:ea typeface="Bebas Neue Cyrillic"/>
                <a:cs typeface="Bebas Neue Cyrillic"/>
                <a:sym typeface="Bebas Neue Cyrillic"/>
              </a:rPr>
              <a:t>About technology</a:t>
            </a:r>
          </a:p>
        </p:txBody>
      </p:sp>
      <p:sp>
        <p:nvSpPr>
          <p:cNvPr name="TextBox 13" id="13"/>
          <p:cNvSpPr txBox="true"/>
          <p:nvPr/>
        </p:nvSpPr>
        <p:spPr>
          <a:xfrm rot="0">
            <a:off x="8252697" y="2565549"/>
            <a:ext cx="9587697" cy="563880"/>
          </a:xfrm>
          <a:prstGeom prst="rect">
            <a:avLst/>
          </a:prstGeom>
        </p:spPr>
        <p:txBody>
          <a:bodyPr anchor="t" rtlCol="false" tIns="0" lIns="0" bIns="0" rIns="0">
            <a:spAutoFit/>
          </a:bodyPr>
          <a:lstStyle/>
          <a:p>
            <a:pPr algn="l">
              <a:lnSpc>
                <a:spcPts val="4620"/>
              </a:lnSpc>
              <a:spcBef>
                <a:spcPct val="0"/>
              </a:spcBef>
            </a:pPr>
            <a:r>
              <a:rPr lang="en-US" sz="3300">
                <a:solidFill>
                  <a:srgbClr val="FFFFFF"/>
                </a:solidFill>
                <a:latin typeface="Open Sans"/>
                <a:ea typeface="Open Sans"/>
                <a:cs typeface="Open Sans"/>
                <a:sym typeface="Open Sans"/>
              </a:rPr>
              <a:t>• Front-end: Angular for responsive, dynamic UI.</a:t>
            </a:r>
          </a:p>
        </p:txBody>
      </p:sp>
      <p:sp>
        <p:nvSpPr>
          <p:cNvPr name="TextBox 14" id="14"/>
          <p:cNvSpPr txBox="true"/>
          <p:nvPr/>
        </p:nvSpPr>
        <p:spPr>
          <a:xfrm rot="0">
            <a:off x="7772346" y="3753129"/>
            <a:ext cx="9969493" cy="1144905"/>
          </a:xfrm>
          <a:prstGeom prst="rect">
            <a:avLst/>
          </a:prstGeom>
        </p:spPr>
        <p:txBody>
          <a:bodyPr anchor="t" rtlCol="false" tIns="0" lIns="0" bIns="0" rIns="0">
            <a:spAutoFit/>
          </a:bodyPr>
          <a:lstStyle/>
          <a:p>
            <a:pPr algn="ctr">
              <a:lnSpc>
                <a:spcPts val="4620"/>
              </a:lnSpc>
              <a:spcBef>
                <a:spcPct val="0"/>
              </a:spcBef>
            </a:pPr>
            <a:r>
              <a:rPr lang="en-US" sz="3300">
                <a:solidFill>
                  <a:srgbClr val="FFFFFF"/>
                </a:solidFill>
                <a:latin typeface="Canva Sans"/>
                <a:ea typeface="Canva Sans"/>
                <a:cs typeface="Canva Sans"/>
                <a:sym typeface="Canva Sans"/>
              </a:rPr>
              <a:t>• Back-end:  Spring Boot for scalable, secure API development.</a:t>
            </a:r>
          </a:p>
        </p:txBody>
      </p:sp>
      <p:sp>
        <p:nvSpPr>
          <p:cNvPr name="TextBox 15" id="15"/>
          <p:cNvSpPr txBox="true"/>
          <p:nvPr/>
        </p:nvSpPr>
        <p:spPr>
          <a:xfrm rot="0">
            <a:off x="7969455" y="5398537"/>
            <a:ext cx="9772385" cy="1145171"/>
          </a:xfrm>
          <a:prstGeom prst="rect">
            <a:avLst/>
          </a:prstGeom>
        </p:spPr>
        <p:txBody>
          <a:bodyPr anchor="t" rtlCol="false" tIns="0" lIns="0" bIns="0" rIns="0">
            <a:spAutoFit/>
          </a:bodyPr>
          <a:lstStyle/>
          <a:p>
            <a:pPr algn="ctr" marL="710206" indent="-355103" lvl="1">
              <a:lnSpc>
                <a:spcPts val="4605"/>
              </a:lnSpc>
              <a:buFont typeface="Arial"/>
              <a:buChar char="•"/>
            </a:pPr>
            <a:r>
              <a:rPr lang="en-US" sz="3289">
                <a:solidFill>
                  <a:srgbClr val="FFFFFF"/>
                </a:solidFill>
                <a:latin typeface="Canva Sans"/>
                <a:ea typeface="Canva Sans"/>
                <a:cs typeface="Canva Sans"/>
                <a:sym typeface="Canva Sans"/>
              </a:rPr>
              <a:t>Caching: Redis for enhanced performance and real-time data management.</a:t>
            </a:r>
          </a:p>
        </p:txBody>
      </p:sp>
      <p:sp>
        <p:nvSpPr>
          <p:cNvPr name="TextBox 16" id="16"/>
          <p:cNvSpPr txBox="true"/>
          <p:nvPr/>
        </p:nvSpPr>
        <p:spPr>
          <a:xfrm rot="0">
            <a:off x="7673792" y="7044212"/>
            <a:ext cx="9969493" cy="1141479"/>
          </a:xfrm>
          <a:prstGeom prst="rect">
            <a:avLst/>
          </a:prstGeom>
        </p:spPr>
        <p:txBody>
          <a:bodyPr anchor="t" rtlCol="false" tIns="0" lIns="0" bIns="0" rIns="0">
            <a:spAutoFit/>
          </a:bodyPr>
          <a:lstStyle/>
          <a:p>
            <a:pPr algn="ctr" marL="710206" indent="-355103" lvl="1">
              <a:lnSpc>
                <a:spcPts val="4605"/>
              </a:lnSpc>
              <a:spcBef>
                <a:spcPct val="0"/>
              </a:spcBef>
              <a:buFont typeface="Arial"/>
              <a:buChar char="•"/>
            </a:pPr>
            <a:r>
              <a:rPr lang="en-US" sz="3289">
                <a:solidFill>
                  <a:srgbClr val="FFFFFF"/>
                </a:solidFill>
                <a:latin typeface="Canva Sans"/>
                <a:ea typeface="Canva Sans"/>
                <a:cs typeface="Canva Sans"/>
                <a:sym typeface="Canva Sans"/>
              </a:rPr>
              <a:t>Database: MySQL for reliable, structured data storage.</a:t>
            </a:r>
          </a:p>
        </p:txBody>
      </p:sp>
      <p:sp>
        <p:nvSpPr>
          <p:cNvPr name="TextBox 17" id="17"/>
          <p:cNvSpPr txBox="true"/>
          <p:nvPr/>
        </p:nvSpPr>
        <p:spPr>
          <a:xfrm rot="0">
            <a:off x="7870900" y="8461915"/>
            <a:ext cx="9969493" cy="1141479"/>
          </a:xfrm>
          <a:prstGeom prst="rect">
            <a:avLst/>
          </a:prstGeom>
        </p:spPr>
        <p:txBody>
          <a:bodyPr anchor="t" rtlCol="false" tIns="0" lIns="0" bIns="0" rIns="0">
            <a:spAutoFit/>
          </a:bodyPr>
          <a:lstStyle/>
          <a:p>
            <a:pPr algn="ctr" marL="710206" indent="-355103" lvl="1">
              <a:lnSpc>
                <a:spcPts val="4605"/>
              </a:lnSpc>
              <a:spcBef>
                <a:spcPct val="0"/>
              </a:spcBef>
              <a:buFont typeface="Arial"/>
              <a:buChar char="•"/>
            </a:pPr>
            <a:r>
              <a:rPr lang="en-US" sz="3289">
                <a:solidFill>
                  <a:srgbClr val="FFFFFF"/>
                </a:solidFill>
                <a:latin typeface="Canva Sans"/>
                <a:ea typeface="Canva Sans"/>
                <a:cs typeface="Canva Sans"/>
                <a:sym typeface="Canva Sans"/>
              </a:rPr>
              <a:t>Real-time Functionality: Firebase for real-time notifications and user authentication.</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19053D">
                <a:alpha val="100000"/>
              </a:srgbClr>
            </a:gs>
            <a:gs pos="100000">
              <a:srgbClr val="0C001E">
                <a:alpha val="100000"/>
              </a:srgbClr>
            </a:gs>
          </a:gsLst>
          <a:lin ang="2700000"/>
        </a:gradFill>
      </p:bgPr>
    </p:bg>
    <p:spTree>
      <p:nvGrpSpPr>
        <p:cNvPr id="1" name=""/>
        <p:cNvGrpSpPr/>
        <p:nvPr/>
      </p:nvGrpSpPr>
      <p:grpSpPr>
        <a:xfrm>
          <a:off x="0" y="0"/>
          <a:ext cx="0" cy="0"/>
          <a:chOff x="0" y="0"/>
          <a:chExt cx="0" cy="0"/>
        </a:xfrm>
      </p:grpSpPr>
      <p:grpSp>
        <p:nvGrpSpPr>
          <p:cNvPr name="Group 2" id="2"/>
          <p:cNvGrpSpPr/>
          <p:nvPr/>
        </p:nvGrpSpPr>
        <p:grpSpPr>
          <a:xfrm rot="0">
            <a:off x="18119337" y="7969812"/>
            <a:ext cx="168663" cy="1288488"/>
            <a:chOff x="0" y="0"/>
            <a:chExt cx="229432" cy="1752723"/>
          </a:xfrm>
        </p:grpSpPr>
        <p:sp>
          <p:nvSpPr>
            <p:cNvPr name="Freeform 3" id="3"/>
            <p:cNvSpPr/>
            <p:nvPr/>
          </p:nvSpPr>
          <p:spPr>
            <a:xfrm flipH="false" flipV="false" rot="0">
              <a:off x="0" y="0"/>
              <a:ext cx="229432" cy="1752723"/>
            </a:xfrm>
            <a:custGeom>
              <a:avLst/>
              <a:gdLst/>
              <a:ahLst/>
              <a:cxnLst/>
              <a:rect r="r" b="b" t="t" l="l"/>
              <a:pathLst>
                <a:path h="1752723" w="229432">
                  <a:moveTo>
                    <a:pt x="0" y="0"/>
                  </a:moveTo>
                  <a:lnTo>
                    <a:pt x="229432" y="0"/>
                  </a:lnTo>
                  <a:lnTo>
                    <a:pt x="229432" y="1752723"/>
                  </a:lnTo>
                  <a:lnTo>
                    <a:pt x="0" y="1752723"/>
                  </a:lnTo>
                  <a:close/>
                </a:path>
              </a:pathLst>
            </a:custGeom>
            <a:gradFill rotWithShape="true">
              <a:gsLst>
                <a:gs pos="0">
                  <a:srgbClr val="003A89">
                    <a:alpha val="100000"/>
                  </a:srgbClr>
                </a:gs>
                <a:gs pos="100000">
                  <a:srgbClr val="C700FF">
                    <a:alpha val="100000"/>
                  </a:srgbClr>
                </a:gs>
              </a:gsLst>
              <a:lin ang="2700000"/>
            </a:gradFill>
          </p:spPr>
        </p:sp>
        <p:sp>
          <p:nvSpPr>
            <p:cNvPr name="TextBox 4" id="4"/>
            <p:cNvSpPr txBox="true"/>
            <p:nvPr/>
          </p:nvSpPr>
          <p:spPr>
            <a:xfrm>
              <a:off x="0" y="-38100"/>
              <a:ext cx="229432" cy="1790823"/>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15879283" y="766647"/>
            <a:ext cx="4817434" cy="4817434"/>
          </a:xfrm>
          <a:custGeom>
            <a:avLst/>
            <a:gdLst/>
            <a:ahLst/>
            <a:cxnLst/>
            <a:rect r="r" b="b" t="t" l="l"/>
            <a:pathLst>
              <a:path h="4817434" w="4817434">
                <a:moveTo>
                  <a:pt x="0" y="0"/>
                </a:moveTo>
                <a:lnTo>
                  <a:pt x="4817434" y="0"/>
                </a:lnTo>
                <a:lnTo>
                  <a:pt x="4817434" y="4817434"/>
                </a:lnTo>
                <a:lnTo>
                  <a:pt x="0" y="4817434"/>
                </a:lnTo>
                <a:lnTo>
                  <a:pt x="0" y="0"/>
                </a:lnTo>
                <a:close/>
              </a:path>
            </a:pathLst>
          </a:custGeom>
          <a:blipFill>
            <a:blip r:embed="rId2">
              <a:alphaModFix amt="43999"/>
            </a:blip>
            <a:stretch>
              <a:fillRect l="0" t="0" r="0" b="0"/>
            </a:stretch>
          </a:blipFill>
        </p:spPr>
      </p:sp>
      <p:grpSp>
        <p:nvGrpSpPr>
          <p:cNvPr name="Group 6" id="6"/>
          <p:cNvGrpSpPr/>
          <p:nvPr/>
        </p:nvGrpSpPr>
        <p:grpSpPr>
          <a:xfrm rot="0">
            <a:off x="16230600" y="0"/>
            <a:ext cx="1028700" cy="1028700"/>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gradFill rotWithShape="true">
              <a:gsLst>
                <a:gs pos="0">
                  <a:srgbClr val="003A89">
                    <a:alpha val="100000"/>
                  </a:srgbClr>
                </a:gs>
                <a:gs pos="100000">
                  <a:srgbClr val="C700FF">
                    <a:alpha val="100000"/>
                  </a:srgbClr>
                </a:gs>
              </a:gsLst>
              <a:lin ang="2700000"/>
            </a:gradFill>
          </p:spPr>
        </p:sp>
        <p:sp>
          <p:nvSpPr>
            <p:cNvPr name="TextBox 8" id="8"/>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Freeform 9" id="9"/>
          <p:cNvSpPr/>
          <p:nvPr/>
        </p:nvSpPr>
        <p:spPr>
          <a:xfrm flipH="false" flipV="false" rot="0">
            <a:off x="613336" y="485721"/>
            <a:ext cx="267646" cy="280926"/>
          </a:xfrm>
          <a:custGeom>
            <a:avLst/>
            <a:gdLst/>
            <a:ahLst/>
            <a:cxnLst/>
            <a:rect r="r" b="b" t="t" l="l"/>
            <a:pathLst>
              <a:path h="280926" w="267646">
                <a:moveTo>
                  <a:pt x="0" y="0"/>
                </a:moveTo>
                <a:lnTo>
                  <a:pt x="267645" y="0"/>
                </a:lnTo>
                <a:lnTo>
                  <a:pt x="267645" y="280926"/>
                </a:lnTo>
                <a:lnTo>
                  <a:pt x="0" y="28092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0" id="10"/>
          <p:cNvSpPr/>
          <p:nvPr/>
        </p:nvSpPr>
        <p:spPr>
          <a:xfrm flipH="false" flipV="false" rot="0">
            <a:off x="-1395202" y="7060732"/>
            <a:ext cx="5974530" cy="5974530"/>
          </a:xfrm>
          <a:custGeom>
            <a:avLst/>
            <a:gdLst/>
            <a:ahLst/>
            <a:cxnLst/>
            <a:rect r="r" b="b" t="t" l="l"/>
            <a:pathLst>
              <a:path h="5974530" w="5974530">
                <a:moveTo>
                  <a:pt x="0" y="0"/>
                </a:moveTo>
                <a:lnTo>
                  <a:pt x="5974530" y="0"/>
                </a:lnTo>
                <a:lnTo>
                  <a:pt x="5974530" y="5974530"/>
                </a:lnTo>
                <a:lnTo>
                  <a:pt x="0" y="5974530"/>
                </a:lnTo>
                <a:lnTo>
                  <a:pt x="0" y="0"/>
                </a:lnTo>
                <a:close/>
              </a:path>
            </a:pathLst>
          </a:custGeom>
          <a:blipFill>
            <a:blip r:embed="rId2">
              <a:alphaModFix amt="43999"/>
            </a:blip>
            <a:stretch>
              <a:fillRect l="0" t="0" r="0" b="0"/>
            </a:stretch>
          </a:blipFill>
        </p:spPr>
      </p:sp>
      <p:sp>
        <p:nvSpPr>
          <p:cNvPr name="Freeform 11" id="11"/>
          <p:cNvSpPr/>
          <p:nvPr/>
        </p:nvSpPr>
        <p:spPr>
          <a:xfrm flipH="false" flipV="false" rot="0">
            <a:off x="3700611" y="-1967240"/>
            <a:ext cx="3504866" cy="3504866"/>
          </a:xfrm>
          <a:custGeom>
            <a:avLst/>
            <a:gdLst/>
            <a:ahLst/>
            <a:cxnLst/>
            <a:rect r="r" b="b" t="t" l="l"/>
            <a:pathLst>
              <a:path h="3504866" w="3504866">
                <a:moveTo>
                  <a:pt x="0" y="0"/>
                </a:moveTo>
                <a:lnTo>
                  <a:pt x="3504866" y="0"/>
                </a:lnTo>
                <a:lnTo>
                  <a:pt x="3504866" y="3504867"/>
                </a:lnTo>
                <a:lnTo>
                  <a:pt x="0" y="3504867"/>
                </a:lnTo>
                <a:lnTo>
                  <a:pt x="0" y="0"/>
                </a:lnTo>
                <a:close/>
              </a:path>
            </a:pathLst>
          </a:custGeom>
          <a:blipFill>
            <a:blip r:embed="rId2">
              <a:alphaModFix amt="43999"/>
            </a:blip>
            <a:stretch>
              <a:fillRect l="0" t="0" r="0" b="0"/>
            </a:stretch>
          </a:blipFill>
        </p:spPr>
      </p:sp>
      <p:sp>
        <p:nvSpPr>
          <p:cNvPr name="TextBox 12" id="12"/>
          <p:cNvSpPr txBox="true"/>
          <p:nvPr/>
        </p:nvSpPr>
        <p:spPr>
          <a:xfrm rot="0">
            <a:off x="1932642" y="3186242"/>
            <a:ext cx="10545671" cy="5906079"/>
          </a:xfrm>
          <a:prstGeom prst="rect">
            <a:avLst/>
          </a:prstGeom>
        </p:spPr>
        <p:txBody>
          <a:bodyPr anchor="t" rtlCol="false" tIns="0" lIns="0" bIns="0" rIns="0">
            <a:spAutoFit/>
          </a:bodyPr>
          <a:lstStyle/>
          <a:p>
            <a:pPr algn="ctr">
              <a:lnSpc>
                <a:spcPts val="4703"/>
              </a:lnSpc>
              <a:spcBef>
                <a:spcPct val="0"/>
              </a:spcBef>
            </a:pPr>
            <a:r>
              <a:rPr lang="en-US" sz="3359">
                <a:solidFill>
                  <a:srgbClr val="FFFFFF"/>
                </a:solidFill>
                <a:latin typeface="Open Sans"/>
                <a:ea typeface="Open Sans"/>
                <a:cs typeface="Open Sans"/>
                <a:sym typeface="Open Sans"/>
              </a:rPr>
              <a:t> We are offering users the ability to add items to their cart without the need to log in, promoting a seamless shopping experience. Multiple users can access shared carts, but the primary account holder manages the payment and shipping processes. Importantly, users are not required to upgrade their plans, as all functionalities operate through a simple sharable link. Additionally, all data within the link is visible in real time, allowing for efficient collaboration and updates among users.</a:t>
            </a:r>
          </a:p>
        </p:txBody>
      </p:sp>
      <p:sp>
        <p:nvSpPr>
          <p:cNvPr name="Freeform 13" id="13"/>
          <p:cNvSpPr/>
          <p:nvPr/>
        </p:nvSpPr>
        <p:spPr>
          <a:xfrm flipH="false" flipV="false" rot="0">
            <a:off x="197580" y="-187188"/>
            <a:ext cx="4381747" cy="3449630"/>
          </a:xfrm>
          <a:custGeom>
            <a:avLst/>
            <a:gdLst/>
            <a:ahLst/>
            <a:cxnLst/>
            <a:rect r="r" b="b" t="t" l="l"/>
            <a:pathLst>
              <a:path h="3449630" w="4381747">
                <a:moveTo>
                  <a:pt x="0" y="0"/>
                </a:moveTo>
                <a:lnTo>
                  <a:pt x="4381748" y="0"/>
                </a:lnTo>
                <a:lnTo>
                  <a:pt x="4381748" y="3449630"/>
                </a:lnTo>
                <a:lnTo>
                  <a:pt x="0" y="344963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4" id="14"/>
          <p:cNvSpPr/>
          <p:nvPr/>
        </p:nvSpPr>
        <p:spPr>
          <a:xfrm flipH="false" flipV="false" rot="0">
            <a:off x="13669185" y="3855012"/>
            <a:ext cx="4420195" cy="4114800"/>
          </a:xfrm>
          <a:custGeom>
            <a:avLst/>
            <a:gdLst/>
            <a:ahLst/>
            <a:cxnLst/>
            <a:rect r="r" b="b" t="t" l="l"/>
            <a:pathLst>
              <a:path h="4114800" w="4420195">
                <a:moveTo>
                  <a:pt x="0" y="0"/>
                </a:moveTo>
                <a:lnTo>
                  <a:pt x="4420196" y="0"/>
                </a:lnTo>
                <a:lnTo>
                  <a:pt x="4420196"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5" id="15"/>
          <p:cNvSpPr txBox="true"/>
          <p:nvPr/>
        </p:nvSpPr>
        <p:spPr>
          <a:xfrm rot="0">
            <a:off x="4171837" y="287052"/>
            <a:ext cx="9175682" cy="1427479"/>
          </a:xfrm>
          <a:prstGeom prst="rect">
            <a:avLst/>
          </a:prstGeom>
        </p:spPr>
        <p:txBody>
          <a:bodyPr anchor="t" rtlCol="false" tIns="0" lIns="0" bIns="0" rIns="0">
            <a:spAutoFit/>
          </a:bodyPr>
          <a:lstStyle/>
          <a:p>
            <a:pPr algn="ctr">
              <a:lnSpc>
                <a:spcPts val="11620"/>
              </a:lnSpc>
              <a:spcBef>
                <a:spcPct val="0"/>
              </a:spcBef>
            </a:pPr>
            <a:r>
              <a:rPr lang="en-US" sz="8300">
                <a:solidFill>
                  <a:srgbClr val="C101FB"/>
                </a:solidFill>
                <a:latin typeface="Bebas Neue Cyrillic"/>
                <a:ea typeface="Bebas Neue Cyrillic"/>
                <a:cs typeface="Bebas Neue Cyrillic"/>
                <a:sym typeface="Bebas Neue Cyrillic"/>
              </a:rPr>
              <a:t>SOLUTION </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19053D">
                <a:alpha val="100000"/>
              </a:srgbClr>
            </a:gs>
            <a:gs pos="100000">
              <a:srgbClr val="0C001E">
                <a:alpha val="100000"/>
              </a:srgbClr>
            </a:gs>
          </a:gsLst>
          <a:lin ang="2700000"/>
        </a:gradFill>
      </p:bgPr>
    </p:bg>
    <p:spTree>
      <p:nvGrpSpPr>
        <p:cNvPr id="1" name=""/>
        <p:cNvGrpSpPr/>
        <p:nvPr/>
      </p:nvGrpSpPr>
      <p:grpSpPr>
        <a:xfrm>
          <a:off x="0" y="0"/>
          <a:ext cx="0" cy="0"/>
          <a:chOff x="0" y="0"/>
          <a:chExt cx="0" cy="0"/>
        </a:xfrm>
      </p:grpSpPr>
      <p:grpSp>
        <p:nvGrpSpPr>
          <p:cNvPr name="Group 2" id="2"/>
          <p:cNvGrpSpPr/>
          <p:nvPr/>
        </p:nvGrpSpPr>
        <p:grpSpPr>
          <a:xfrm rot="0">
            <a:off x="18119337" y="7969812"/>
            <a:ext cx="168663" cy="1288488"/>
            <a:chOff x="0" y="0"/>
            <a:chExt cx="229432" cy="1752723"/>
          </a:xfrm>
        </p:grpSpPr>
        <p:sp>
          <p:nvSpPr>
            <p:cNvPr name="Freeform 3" id="3"/>
            <p:cNvSpPr/>
            <p:nvPr/>
          </p:nvSpPr>
          <p:spPr>
            <a:xfrm flipH="false" flipV="false" rot="0">
              <a:off x="0" y="0"/>
              <a:ext cx="229432" cy="1752723"/>
            </a:xfrm>
            <a:custGeom>
              <a:avLst/>
              <a:gdLst/>
              <a:ahLst/>
              <a:cxnLst/>
              <a:rect r="r" b="b" t="t" l="l"/>
              <a:pathLst>
                <a:path h="1752723" w="229432">
                  <a:moveTo>
                    <a:pt x="0" y="0"/>
                  </a:moveTo>
                  <a:lnTo>
                    <a:pt x="229432" y="0"/>
                  </a:lnTo>
                  <a:lnTo>
                    <a:pt x="229432" y="1752723"/>
                  </a:lnTo>
                  <a:lnTo>
                    <a:pt x="0" y="1752723"/>
                  </a:lnTo>
                  <a:close/>
                </a:path>
              </a:pathLst>
            </a:custGeom>
            <a:gradFill rotWithShape="true">
              <a:gsLst>
                <a:gs pos="0">
                  <a:srgbClr val="003A89">
                    <a:alpha val="100000"/>
                  </a:srgbClr>
                </a:gs>
                <a:gs pos="100000">
                  <a:srgbClr val="C700FF">
                    <a:alpha val="100000"/>
                  </a:srgbClr>
                </a:gs>
              </a:gsLst>
              <a:lin ang="2700000"/>
            </a:gradFill>
          </p:spPr>
        </p:sp>
        <p:sp>
          <p:nvSpPr>
            <p:cNvPr name="TextBox 4" id="4"/>
            <p:cNvSpPr txBox="true"/>
            <p:nvPr/>
          </p:nvSpPr>
          <p:spPr>
            <a:xfrm>
              <a:off x="0" y="-38100"/>
              <a:ext cx="229432" cy="1790823"/>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6230600" y="0"/>
            <a:ext cx="1028700" cy="1028700"/>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gradFill rotWithShape="true">
              <a:gsLst>
                <a:gs pos="0">
                  <a:srgbClr val="003A89">
                    <a:alpha val="100000"/>
                  </a:srgbClr>
                </a:gs>
                <a:gs pos="100000">
                  <a:srgbClr val="C700FF">
                    <a:alpha val="100000"/>
                  </a:srgbClr>
                </a:gs>
              </a:gsLst>
              <a:lin ang="2700000"/>
            </a:gradFill>
          </p:spPr>
        </p:sp>
        <p:sp>
          <p:nvSpPr>
            <p:cNvPr name="TextBox 7" id="7"/>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1395202" y="7060732"/>
            <a:ext cx="5974530" cy="5974530"/>
          </a:xfrm>
          <a:custGeom>
            <a:avLst/>
            <a:gdLst/>
            <a:ahLst/>
            <a:cxnLst/>
            <a:rect r="r" b="b" t="t" l="l"/>
            <a:pathLst>
              <a:path h="5974530" w="5974530">
                <a:moveTo>
                  <a:pt x="0" y="0"/>
                </a:moveTo>
                <a:lnTo>
                  <a:pt x="5974530" y="0"/>
                </a:lnTo>
                <a:lnTo>
                  <a:pt x="5974530" y="5974530"/>
                </a:lnTo>
                <a:lnTo>
                  <a:pt x="0" y="5974530"/>
                </a:lnTo>
                <a:lnTo>
                  <a:pt x="0" y="0"/>
                </a:lnTo>
                <a:close/>
              </a:path>
            </a:pathLst>
          </a:custGeom>
          <a:blipFill>
            <a:blip r:embed="rId2">
              <a:alphaModFix amt="43999"/>
            </a:blip>
            <a:stretch>
              <a:fillRect l="0" t="0" r="0" b="0"/>
            </a:stretch>
          </a:blipFill>
        </p:spPr>
      </p:sp>
      <p:sp>
        <p:nvSpPr>
          <p:cNvPr name="Freeform 9" id="9"/>
          <p:cNvSpPr/>
          <p:nvPr/>
        </p:nvSpPr>
        <p:spPr>
          <a:xfrm flipH="false" flipV="false" rot="0">
            <a:off x="3700611" y="-1967240"/>
            <a:ext cx="3504866" cy="3504866"/>
          </a:xfrm>
          <a:custGeom>
            <a:avLst/>
            <a:gdLst/>
            <a:ahLst/>
            <a:cxnLst/>
            <a:rect r="r" b="b" t="t" l="l"/>
            <a:pathLst>
              <a:path h="3504866" w="3504866">
                <a:moveTo>
                  <a:pt x="0" y="0"/>
                </a:moveTo>
                <a:lnTo>
                  <a:pt x="3504866" y="0"/>
                </a:lnTo>
                <a:lnTo>
                  <a:pt x="3504866" y="3504867"/>
                </a:lnTo>
                <a:lnTo>
                  <a:pt x="0" y="3504867"/>
                </a:lnTo>
                <a:lnTo>
                  <a:pt x="0" y="0"/>
                </a:lnTo>
                <a:close/>
              </a:path>
            </a:pathLst>
          </a:custGeom>
          <a:blipFill>
            <a:blip r:embed="rId2">
              <a:alphaModFix amt="43999"/>
            </a:blip>
            <a:stretch>
              <a:fillRect l="0" t="0" r="0" b="0"/>
            </a:stretch>
          </a:blipFill>
        </p:spPr>
      </p:sp>
      <p:sp>
        <p:nvSpPr>
          <p:cNvPr name="Freeform 10" id="10"/>
          <p:cNvSpPr/>
          <p:nvPr/>
        </p:nvSpPr>
        <p:spPr>
          <a:xfrm flipH="false" flipV="false" rot="0">
            <a:off x="253326" y="0"/>
            <a:ext cx="13314164" cy="10287000"/>
          </a:xfrm>
          <a:custGeom>
            <a:avLst/>
            <a:gdLst/>
            <a:ahLst/>
            <a:cxnLst/>
            <a:rect r="r" b="b" t="t" l="l"/>
            <a:pathLst>
              <a:path h="10287000" w="13314164">
                <a:moveTo>
                  <a:pt x="0" y="0"/>
                </a:moveTo>
                <a:lnTo>
                  <a:pt x="13314164" y="0"/>
                </a:lnTo>
                <a:lnTo>
                  <a:pt x="13314164" y="10287000"/>
                </a:lnTo>
                <a:lnTo>
                  <a:pt x="0" y="10287000"/>
                </a:lnTo>
                <a:lnTo>
                  <a:pt x="0" y="0"/>
                </a:lnTo>
                <a:close/>
              </a:path>
            </a:pathLst>
          </a:custGeom>
          <a:blipFill>
            <a:blip r:embed="rId3"/>
            <a:stretch>
              <a:fillRect l="0" t="0" r="0" b="0"/>
            </a:stretch>
          </a:blipFill>
        </p:spPr>
      </p:sp>
      <p:sp>
        <p:nvSpPr>
          <p:cNvPr name="TextBox 11" id="11"/>
          <p:cNvSpPr txBox="true"/>
          <p:nvPr/>
        </p:nvSpPr>
        <p:spPr>
          <a:xfrm rot="0">
            <a:off x="10402970" y="6372105"/>
            <a:ext cx="6329039" cy="1597707"/>
          </a:xfrm>
          <a:prstGeom prst="rect">
            <a:avLst/>
          </a:prstGeom>
        </p:spPr>
        <p:txBody>
          <a:bodyPr anchor="t" rtlCol="false" tIns="0" lIns="0" bIns="0" rIns="0">
            <a:spAutoFit/>
          </a:bodyPr>
          <a:lstStyle/>
          <a:p>
            <a:pPr algn="l">
              <a:lnSpc>
                <a:spcPts val="13004"/>
              </a:lnSpc>
              <a:spcBef>
                <a:spcPct val="0"/>
              </a:spcBef>
            </a:pPr>
            <a:r>
              <a:rPr lang="en-US" sz="9288">
                <a:solidFill>
                  <a:srgbClr val="C101FB"/>
                </a:solidFill>
                <a:latin typeface="Bebas Neue Cyrillic"/>
                <a:ea typeface="Bebas Neue Cyrillic"/>
                <a:cs typeface="Bebas Neue Cyrillic"/>
                <a:sym typeface="Bebas Neue Cyrillic"/>
              </a:rPr>
              <a:t>ARCHITECTURE</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19053D">
                <a:alpha val="100000"/>
              </a:srgbClr>
            </a:gs>
            <a:gs pos="100000">
              <a:srgbClr val="0C001E">
                <a:alpha val="100000"/>
              </a:srgbClr>
            </a:gs>
          </a:gsLst>
          <a:lin ang="2700000"/>
        </a:gradFill>
      </p:bgPr>
    </p:bg>
    <p:spTree>
      <p:nvGrpSpPr>
        <p:cNvPr id="1" name=""/>
        <p:cNvGrpSpPr/>
        <p:nvPr/>
      </p:nvGrpSpPr>
      <p:grpSpPr>
        <a:xfrm>
          <a:off x="0" y="0"/>
          <a:ext cx="0" cy="0"/>
          <a:chOff x="0" y="0"/>
          <a:chExt cx="0" cy="0"/>
        </a:xfrm>
      </p:grpSpPr>
      <p:grpSp>
        <p:nvGrpSpPr>
          <p:cNvPr name="Group 2" id="2"/>
          <p:cNvGrpSpPr/>
          <p:nvPr/>
        </p:nvGrpSpPr>
        <p:grpSpPr>
          <a:xfrm rot="0">
            <a:off x="18119337" y="7969812"/>
            <a:ext cx="168663" cy="1288488"/>
            <a:chOff x="0" y="0"/>
            <a:chExt cx="229432" cy="1752723"/>
          </a:xfrm>
        </p:grpSpPr>
        <p:sp>
          <p:nvSpPr>
            <p:cNvPr name="Freeform 3" id="3"/>
            <p:cNvSpPr/>
            <p:nvPr/>
          </p:nvSpPr>
          <p:spPr>
            <a:xfrm flipH="false" flipV="false" rot="0">
              <a:off x="0" y="0"/>
              <a:ext cx="229432" cy="1752723"/>
            </a:xfrm>
            <a:custGeom>
              <a:avLst/>
              <a:gdLst/>
              <a:ahLst/>
              <a:cxnLst/>
              <a:rect r="r" b="b" t="t" l="l"/>
              <a:pathLst>
                <a:path h="1752723" w="229432">
                  <a:moveTo>
                    <a:pt x="0" y="0"/>
                  </a:moveTo>
                  <a:lnTo>
                    <a:pt x="229432" y="0"/>
                  </a:lnTo>
                  <a:lnTo>
                    <a:pt x="229432" y="1752723"/>
                  </a:lnTo>
                  <a:lnTo>
                    <a:pt x="0" y="1752723"/>
                  </a:lnTo>
                  <a:close/>
                </a:path>
              </a:pathLst>
            </a:custGeom>
            <a:gradFill rotWithShape="true">
              <a:gsLst>
                <a:gs pos="0">
                  <a:srgbClr val="003A89">
                    <a:alpha val="100000"/>
                  </a:srgbClr>
                </a:gs>
                <a:gs pos="100000">
                  <a:srgbClr val="C700FF">
                    <a:alpha val="100000"/>
                  </a:srgbClr>
                </a:gs>
              </a:gsLst>
              <a:lin ang="2700000"/>
            </a:gradFill>
          </p:spPr>
        </p:sp>
        <p:sp>
          <p:nvSpPr>
            <p:cNvPr name="TextBox 4" id="4"/>
            <p:cNvSpPr txBox="true"/>
            <p:nvPr/>
          </p:nvSpPr>
          <p:spPr>
            <a:xfrm>
              <a:off x="0" y="-38100"/>
              <a:ext cx="229432" cy="1790823"/>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6230600" y="0"/>
            <a:ext cx="1028700" cy="1028700"/>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gradFill rotWithShape="true">
              <a:gsLst>
                <a:gs pos="0">
                  <a:srgbClr val="003A89">
                    <a:alpha val="100000"/>
                  </a:srgbClr>
                </a:gs>
                <a:gs pos="100000">
                  <a:srgbClr val="C700FF">
                    <a:alpha val="100000"/>
                  </a:srgbClr>
                </a:gs>
              </a:gsLst>
              <a:lin ang="2700000"/>
            </a:gradFill>
          </p:spPr>
        </p:sp>
        <p:sp>
          <p:nvSpPr>
            <p:cNvPr name="TextBox 7" id="7"/>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613336" y="485721"/>
            <a:ext cx="267646" cy="280926"/>
          </a:xfrm>
          <a:custGeom>
            <a:avLst/>
            <a:gdLst/>
            <a:ahLst/>
            <a:cxnLst/>
            <a:rect r="r" b="b" t="t" l="l"/>
            <a:pathLst>
              <a:path h="280926" w="267646">
                <a:moveTo>
                  <a:pt x="0" y="0"/>
                </a:moveTo>
                <a:lnTo>
                  <a:pt x="267645" y="0"/>
                </a:lnTo>
                <a:lnTo>
                  <a:pt x="267645" y="280926"/>
                </a:lnTo>
                <a:lnTo>
                  <a:pt x="0" y="28092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3700611" y="-1967240"/>
            <a:ext cx="3504866" cy="3504866"/>
          </a:xfrm>
          <a:custGeom>
            <a:avLst/>
            <a:gdLst/>
            <a:ahLst/>
            <a:cxnLst/>
            <a:rect r="r" b="b" t="t" l="l"/>
            <a:pathLst>
              <a:path h="3504866" w="3504866">
                <a:moveTo>
                  <a:pt x="0" y="0"/>
                </a:moveTo>
                <a:lnTo>
                  <a:pt x="3504866" y="0"/>
                </a:lnTo>
                <a:lnTo>
                  <a:pt x="3504866" y="3504867"/>
                </a:lnTo>
                <a:lnTo>
                  <a:pt x="0" y="3504867"/>
                </a:lnTo>
                <a:lnTo>
                  <a:pt x="0" y="0"/>
                </a:lnTo>
                <a:close/>
              </a:path>
            </a:pathLst>
          </a:custGeom>
          <a:blipFill>
            <a:blip r:embed="rId4">
              <a:alphaModFix amt="43999"/>
            </a:blip>
            <a:stretch>
              <a:fillRect l="0" t="0" r="0" b="0"/>
            </a:stretch>
          </a:blipFill>
        </p:spPr>
      </p:sp>
      <p:sp>
        <p:nvSpPr>
          <p:cNvPr name="Freeform 10" id="10"/>
          <p:cNvSpPr/>
          <p:nvPr/>
        </p:nvSpPr>
        <p:spPr>
          <a:xfrm flipH="false" flipV="false" rot="0">
            <a:off x="1911158" y="2014244"/>
            <a:ext cx="4963411" cy="3725778"/>
          </a:xfrm>
          <a:custGeom>
            <a:avLst/>
            <a:gdLst/>
            <a:ahLst/>
            <a:cxnLst/>
            <a:rect r="r" b="b" t="t" l="l"/>
            <a:pathLst>
              <a:path h="3725778" w="4963411">
                <a:moveTo>
                  <a:pt x="0" y="0"/>
                </a:moveTo>
                <a:lnTo>
                  <a:pt x="4963411" y="0"/>
                </a:lnTo>
                <a:lnTo>
                  <a:pt x="4963411" y="3725778"/>
                </a:lnTo>
                <a:lnTo>
                  <a:pt x="0" y="3725778"/>
                </a:lnTo>
                <a:lnTo>
                  <a:pt x="0" y="0"/>
                </a:lnTo>
                <a:close/>
              </a:path>
            </a:pathLst>
          </a:custGeom>
          <a:blipFill>
            <a:blip r:embed="rId5"/>
            <a:stretch>
              <a:fillRect l="0" t="-27339" r="0" b="-27339"/>
            </a:stretch>
          </a:blipFill>
        </p:spPr>
      </p:sp>
      <p:sp>
        <p:nvSpPr>
          <p:cNvPr name="Freeform 11" id="11"/>
          <p:cNvSpPr/>
          <p:nvPr/>
        </p:nvSpPr>
        <p:spPr>
          <a:xfrm flipH="false" flipV="false" rot="0">
            <a:off x="5124499" y="6554630"/>
            <a:ext cx="3672217" cy="2703670"/>
          </a:xfrm>
          <a:custGeom>
            <a:avLst/>
            <a:gdLst/>
            <a:ahLst/>
            <a:cxnLst/>
            <a:rect r="r" b="b" t="t" l="l"/>
            <a:pathLst>
              <a:path h="2703670" w="3672217">
                <a:moveTo>
                  <a:pt x="0" y="0"/>
                </a:moveTo>
                <a:lnTo>
                  <a:pt x="3672217" y="0"/>
                </a:lnTo>
                <a:lnTo>
                  <a:pt x="3672217" y="2703670"/>
                </a:lnTo>
                <a:lnTo>
                  <a:pt x="0" y="270367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2" id="12"/>
          <p:cNvSpPr txBox="true"/>
          <p:nvPr/>
        </p:nvSpPr>
        <p:spPr>
          <a:xfrm rot="0">
            <a:off x="9144000" y="1683924"/>
            <a:ext cx="8655944" cy="8921787"/>
          </a:xfrm>
          <a:prstGeom prst="rect">
            <a:avLst/>
          </a:prstGeom>
        </p:spPr>
        <p:txBody>
          <a:bodyPr anchor="t" rtlCol="false" tIns="0" lIns="0" bIns="0" rIns="0">
            <a:spAutoFit/>
          </a:bodyPr>
          <a:lstStyle/>
          <a:p>
            <a:pPr algn="ctr" marL="684825" indent="-342412" lvl="1">
              <a:lnSpc>
                <a:spcPts val="4440"/>
              </a:lnSpc>
              <a:buFont typeface="Arial"/>
              <a:buChar char="•"/>
            </a:pPr>
            <a:r>
              <a:rPr lang="en-US" sz="3171">
                <a:solidFill>
                  <a:srgbClr val="FFFFFF"/>
                </a:solidFill>
                <a:latin typeface="Canva Sans"/>
                <a:ea typeface="Canva Sans"/>
                <a:cs typeface="Canva Sans"/>
                <a:sym typeface="Canva Sans"/>
              </a:rPr>
              <a:t>Convenient Shopping: Users can add items to the cart without logging in, enhancing accessibility.</a:t>
            </a:r>
          </a:p>
          <a:p>
            <a:pPr algn="ctr" marL="684825" indent="-342412" lvl="1">
              <a:lnSpc>
                <a:spcPts val="4440"/>
              </a:lnSpc>
              <a:buFont typeface="Arial"/>
              <a:buChar char="•"/>
            </a:pPr>
            <a:r>
              <a:rPr lang="en-US" sz="3171">
                <a:solidFill>
                  <a:srgbClr val="FFFFFF"/>
                </a:solidFill>
                <a:latin typeface="Canva Sans"/>
                <a:ea typeface="Canva Sans"/>
                <a:cs typeface="Canva Sans"/>
                <a:sym typeface="Canva Sans"/>
              </a:rPr>
              <a:t>Collaborative Purchases: Multiple users can engage in group shopping, fostering teamwork.</a:t>
            </a:r>
          </a:p>
          <a:p>
            <a:pPr algn="ctr" marL="684825" indent="-342412" lvl="1">
              <a:lnSpc>
                <a:spcPts val="4440"/>
              </a:lnSpc>
              <a:buFont typeface="Arial"/>
              <a:buChar char="•"/>
            </a:pPr>
            <a:r>
              <a:rPr lang="en-US" sz="3171">
                <a:solidFill>
                  <a:srgbClr val="FFFFFF"/>
                </a:solidFill>
                <a:latin typeface="Canva Sans"/>
                <a:ea typeface="Canva Sans"/>
                <a:cs typeface="Canva Sans"/>
                <a:sym typeface="Canva Sans"/>
              </a:rPr>
              <a:t>Real-Time Notifications: Immediate updates keep all users informed and engaged.</a:t>
            </a:r>
          </a:p>
          <a:p>
            <a:pPr algn="ctr" marL="684825" indent="-342412" lvl="1">
              <a:lnSpc>
                <a:spcPts val="4440"/>
              </a:lnSpc>
              <a:buFont typeface="Arial"/>
              <a:buChar char="•"/>
            </a:pPr>
            <a:r>
              <a:rPr lang="en-US" sz="3171">
                <a:solidFill>
                  <a:srgbClr val="FFFFFF"/>
                </a:solidFill>
                <a:latin typeface="Canva Sans"/>
                <a:ea typeface="Canva Sans"/>
                <a:cs typeface="Canva Sans"/>
                <a:sym typeface="Canva Sans"/>
              </a:rPr>
              <a:t>Simplified Payments: Centralized payment by the primary account holder streamlines the process.</a:t>
            </a:r>
          </a:p>
          <a:p>
            <a:pPr algn="ctr" marL="684825" indent="-342412" lvl="1">
              <a:lnSpc>
                <a:spcPts val="4440"/>
              </a:lnSpc>
              <a:buFont typeface="Arial"/>
              <a:buChar char="•"/>
            </a:pPr>
            <a:r>
              <a:rPr lang="en-US" sz="3171">
                <a:solidFill>
                  <a:srgbClr val="FFFFFF"/>
                </a:solidFill>
                <a:latin typeface="Canva Sans"/>
                <a:ea typeface="Canva Sans"/>
                <a:cs typeface="Canva Sans"/>
                <a:sym typeface="Canva Sans"/>
              </a:rPr>
              <a:t>Attractive Offering: No plan upgrades required, lowering barriers to user adoption.</a:t>
            </a:r>
          </a:p>
          <a:p>
            <a:pPr algn="ctr">
              <a:lnSpc>
                <a:spcPts val="4440"/>
              </a:lnSpc>
              <a:spcBef>
                <a:spcPct val="0"/>
              </a:spcBef>
            </a:pPr>
          </a:p>
        </p:txBody>
      </p:sp>
      <p:sp>
        <p:nvSpPr>
          <p:cNvPr name="Freeform 13" id="13"/>
          <p:cNvSpPr/>
          <p:nvPr/>
        </p:nvSpPr>
        <p:spPr>
          <a:xfrm flipH="false" flipV="false" rot="0">
            <a:off x="1314059" y="6362234"/>
            <a:ext cx="2875003" cy="2896066"/>
          </a:xfrm>
          <a:custGeom>
            <a:avLst/>
            <a:gdLst/>
            <a:ahLst/>
            <a:cxnLst/>
            <a:rect r="r" b="b" t="t" l="l"/>
            <a:pathLst>
              <a:path h="2896066" w="2875003">
                <a:moveTo>
                  <a:pt x="0" y="0"/>
                </a:moveTo>
                <a:lnTo>
                  <a:pt x="2875003" y="0"/>
                </a:lnTo>
                <a:lnTo>
                  <a:pt x="2875003" y="2896066"/>
                </a:lnTo>
                <a:lnTo>
                  <a:pt x="0" y="289606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4" id="14"/>
          <p:cNvSpPr txBox="true"/>
          <p:nvPr/>
        </p:nvSpPr>
        <p:spPr>
          <a:xfrm rot="0">
            <a:off x="7378727" y="314271"/>
            <a:ext cx="4256354" cy="1436328"/>
          </a:xfrm>
          <a:prstGeom prst="rect">
            <a:avLst/>
          </a:prstGeom>
        </p:spPr>
        <p:txBody>
          <a:bodyPr anchor="t" rtlCol="false" tIns="0" lIns="0" bIns="0" rIns="0">
            <a:spAutoFit/>
          </a:bodyPr>
          <a:lstStyle/>
          <a:p>
            <a:pPr algn="l">
              <a:lnSpc>
                <a:spcPts val="11657"/>
              </a:lnSpc>
              <a:spcBef>
                <a:spcPct val="0"/>
              </a:spcBef>
            </a:pPr>
            <a:r>
              <a:rPr lang="en-US" sz="8326">
                <a:solidFill>
                  <a:srgbClr val="C101FB"/>
                </a:solidFill>
                <a:latin typeface="Bebas Neue Cyrillic"/>
                <a:ea typeface="Bebas Neue Cyrillic"/>
                <a:cs typeface="Bebas Neue Cyrillic"/>
                <a:sym typeface="Bebas Neue Cyrillic"/>
              </a:rPr>
              <a:t>IMPACT</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19053D">
                <a:alpha val="100000"/>
              </a:srgbClr>
            </a:gs>
            <a:gs pos="100000">
              <a:srgbClr val="0C001E">
                <a:alpha val="100000"/>
              </a:srgbClr>
            </a:gs>
          </a:gsLst>
          <a:lin ang="2700000"/>
        </a:gradFill>
      </p:bgPr>
    </p:bg>
    <p:spTree>
      <p:nvGrpSpPr>
        <p:cNvPr id="1" name=""/>
        <p:cNvGrpSpPr/>
        <p:nvPr/>
      </p:nvGrpSpPr>
      <p:grpSpPr>
        <a:xfrm>
          <a:off x="0" y="0"/>
          <a:ext cx="0" cy="0"/>
          <a:chOff x="0" y="0"/>
          <a:chExt cx="0" cy="0"/>
        </a:xfrm>
      </p:grpSpPr>
      <p:grpSp>
        <p:nvGrpSpPr>
          <p:cNvPr name="Group 2" id="2"/>
          <p:cNvGrpSpPr/>
          <p:nvPr/>
        </p:nvGrpSpPr>
        <p:grpSpPr>
          <a:xfrm rot="0">
            <a:off x="18119337" y="7969812"/>
            <a:ext cx="168663" cy="1288488"/>
            <a:chOff x="0" y="0"/>
            <a:chExt cx="229432" cy="1752723"/>
          </a:xfrm>
        </p:grpSpPr>
        <p:sp>
          <p:nvSpPr>
            <p:cNvPr name="Freeform 3" id="3"/>
            <p:cNvSpPr/>
            <p:nvPr/>
          </p:nvSpPr>
          <p:spPr>
            <a:xfrm flipH="false" flipV="false" rot="0">
              <a:off x="0" y="0"/>
              <a:ext cx="229432" cy="1752723"/>
            </a:xfrm>
            <a:custGeom>
              <a:avLst/>
              <a:gdLst/>
              <a:ahLst/>
              <a:cxnLst/>
              <a:rect r="r" b="b" t="t" l="l"/>
              <a:pathLst>
                <a:path h="1752723" w="229432">
                  <a:moveTo>
                    <a:pt x="0" y="0"/>
                  </a:moveTo>
                  <a:lnTo>
                    <a:pt x="229432" y="0"/>
                  </a:lnTo>
                  <a:lnTo>
                    <a:pt x="229432" y="1752723"/>
                  </a:lnTo>
                  <a:lnTo>
                    <a:pt x="0" y="1752723"/>
                  </a:lnTo>
                  <a:close/>
                </a:path>
              </a:pathLst>
            </a:custGeom>
            <a:gradFill rotWithShape="true">
              <a:gsLst>
                <a:gs pos="0">
                  <a:srgbClr val="003A89">
                    <a:alpha val="100000"/>
                  </a:srgbClr>
                </a:gs>
                <a:gs pos="100000">
                  <a:srgbClr val="C700FF">
                    <a:alpha val="100000"/>
                  </a:srgbClr>
                </a:gs>
              </a:gsLst>
              <a:lin ang="2700000"/>
            </a:gradFill>
          </p:spPr>
        </p:sp>
        <p:sp>
          <p:nvSpPr>
            <p:cNvPr name="TextBox 4" id="4"/>
            <p:cNvSpPr txBox="true"/>
            <p:nvPr/>
          </p:nvSpPr>
          <p:spPr>
            <a:xfrm>
              <a:off x="0" y="-38100"/>
              <a:ext cx="229432" cy="1790823"/>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6230600" y="0"/>
            <a:ext cx="1028700" cy="1028700"/>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gradFill rotWithShape="true">
              <a:gsLst>
                <a:gs pos="0">
                  <a:srgbClr val="003A89">
                    <a:alpha val="100000"/>
                  </a:srgbClr>
                </a:gs>
                <a:gs pos="100000">
                  <a:srgbClr val="C700FF">
                    <a:alpha val="100000"/>
                  </a:srgbClr>
                </a:gs>
              </a:gsLst>
              <a:lin ang="2700000"/>
            </a:gradFill>
          </p:spPr>
        </p:sp>
        <p:sp>
          <p:nvSpPr>
            <p:cNvPr name="TextBox 7" id="7"/>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613336" y="485721"/>
            <a:ext cx="267646" cy="280926"/>
          </a:xfrm>
          <a:custGeom>
            <a:avLst/>
            <a:gdLst/>
            <a:ahLst/>
            <a:cxnLst/>
            <a:rect r="r" b="b" t="t" l="l"/>
            <a:pathLst>
              <a:path h="280926" w="267646">
                <a:moveTo>
                  <a:pt x="0" y="0"/>
                </a:moveTo>
                <a:lnTo>
                  <a:pt x="267645" y="0"/>
                </a:lnTo>
                <a:lnTo>
                  <a:pt x="267645" y="280926"/>
                </a:lnTo>
                <a:lnTo>
                  <a:pt x="0" y="28092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3700611" y="-1967240"/>
            <a:ext cx="3504866" cy="3504866"/>
          </a:xfrm>
          <a:custGeom>
            <a:avLst/>
            <a:gdLst/>
            <a:ahLst/>
            <a:cxnLst/>
            <a:rect r="r" b="b" t="t" l="l"/>
            <a:pathLst>
              <a:path h="3504866" w="3504866">
                <a:moveTo>
                  <a:pt x="0" y="0"/>
                </a:moveTo>
                <a:lnTo>
                  <a:pt x="3504866" y="0"/>
                </a:lnTo>
                <a:lnTo>
                  <a:pt x="3504866" y="3504867"/>
                </a:lnTo>
                <a:lnTo>
                  <a:pt x="0" y="3504867"/>
                </a:lnTo>
                <a:lnTo>
                  <a:pt x="0" y="0"/>
                </a:lnTo>
                <a:close/>
              </a:path>
            </a:pathLst>
          </a:custGeom>
          <a:blipFill>
            <a:blip r:embed="rId4">
              <a:alphaModFix amt="43999"/>
            </a:blip>
            <a:stretch>
              <a:fillRect l="0" t="0" r="0" b="0"/>
            </a:stretch>
          </a:blipFill>
        </p:spPr>
      </p:sp>
      <p:grpSp>
        <p:nvGrpSpPr>
          <p:cNvPr name="Group 10" id="10"/>
          <p:cNvGrpSpPr/>
          <p:nvPr/>
        </p:nvGrpSpPr>
        <p:grpSpPr>
          <a:xfrm rot="0">
            <a:off x="880981" y="3175364"/>
            <a:ext cx="4053161" cy="761402"/>
            <a:chOff x="0" y="0"/>
            <a:chExt cx="579978" cy="108951"/>
          </a:xfrm>
        </p:grpSpPr>
        <p:sp>
          <p:nvSpPr>
            <p:cNvPr name="Freeform 11" id="11"/>
            <p:cNvSpPr/>
            <p:nvPr/>
          </p:nvSpPr>
          <p:spPr>
            <a:xfrm flipH="false" flipV="false" rot="0">
              <a:off x="0" y="0"/>
              <a:ext cx="579978" cy="108951"/>
            </a:xfrm>
            <a:custGeom>
              <a:avLst/>
              <a:gdLst/>
              <a:ahLst/>
              <a:cxnLst/>
              <a:rect r="r" b="b" t="t" l="l"/>
              <a:pathLst>
                <a:path h="108951" w="579978">
                  <a:moveTo>
                    <a:pt x="0" y="0"/>
                  </a:moveTo>
                  <a:lnTo>
                    <a:pt x="579978" y="0"/>
                  </a:lnTo>
                  <a:lnTo>
                    <a:pt x="579978" y="108951"/>
                  </a:lnTo>
                  <a:lnTo>
                    <a:pt x="0" y="108951"/>
                  </a:lnTo>
                  <a:close/>
                </a:path>
              </a:pathLst>
            </a:custGeom>
            <a:gradFill rotWithShape="true">
              <a:gsLst>
                <a:gs pos="0">
                  <a:srgbClr val="003A89">
                    <a:alpha val="100000"/>
                  </a:srgbClr>
                </a:gs>
                <a:gs pos="100000">
                  <a:srgbClr val="C700FF">
                    <a:alpha val="100000"/>
                  </a:srgbClr>
                </a:gs>
              </a:gsLst>
              <a:lin ang="2700000"/>
            </a:gradFill>
          </p:spPr>
        </p:sp>
        <p:sp>
          <p:nvSpPr>
            <p:cNvPr name="TextBox 12" id="12"/>
            <p:cNvSpPr txBox="true"/>
            <p:nvPr/>
          </p:nvSpPr>
          <p:spPr>
            <a:xfrm>
              <a:off x="0" y="-38100"/>
              <a:ext cx="579978" cy="147051"/>
            </a:xfrm>
            <a:prstGeom prst="rect">
              <a:avLst/>
            </a:prstGeom>
          </p:spPr>
          <p:txBody>
            <a:bodyPr anchor="ctr" rtlCol="false" tIns="50800" lIns="50800" bIns="50800" rIns="50800"/>
            <a:lstStyle/>
            <a:p>
              <a:pPr algn="ctr">
                <a:lnSpc>
                  <a:spcPts val="2659"/>
                </a:lnSpc>
              </a:pPr>
              <a:r>
                <a:rPr lang="en-US" sz="1899">
                  <a:solidFill>
                    <a:srgbClr val="FFFFFF"/>
                  </a:solidFill>
                  <a:latin typeface="Canva Sans"/>
                  <a:ea typeface="Canva Sans"/>
                  <a:cs typeface="Canva Sans"/>
                  <a:sym typeface="Canva Sans"/>
                </a:rPr>
                <a:t>MUGDHA SHRIVASTAVA</a:t>
              </a:r>
            </a:p>
          </p:txBody>
        </p:sp>
      </p:grpSp>
      <p:grpSp>
        <p:nvGrpSpPr>
          <p:cNvPr name="Group 13" id="13"/>
          <p:cNvGrpSpPr/>
          <p:nvPr/>
        </p:nvGrpSpPr>
        <p:grpSpPr>
          <a:xfrm rot="0">
            <a:off x="6622579" y="7707199"/>
            <a:ext cx="4045544" cy="906857"/>
            <a:chOff x="0" y="0"/>
            <a:chExt cx="578888" cy="129765"/>
          </a:xfrm>
        </p:grpSpPr>
        <p:sp>
          <p:nvSpPr>
            <p:cNvPr name="Freeform 14" id="14"/>
            <p:cNvSpPr/>
            <p:nvPr/>
          </p:nvSpPr>
          <p:spPr>
            <a:xfrm flipH="false" flipV="false" rot="0">
              <a:off x="0" y="0"/>
              <a:ext cx="578889" cy="129765"/>
            </a:xfrm>
            <a:custGeom>
              <a:avLst/>
              <a:gdLst/>
              <a:ahLst/>
              <a:cxnLst/>
              <a:rect r="r" b="b" t="t" l="l"/>
              <a:pathLst>
                <a:path h="129765" w="578889">
                  <a:moveTo>
                    <a:pt x="0" y="0"/>
                  </a:moveTo>
                  <a:lnTo>
                    <a:pt x="578889" y="0"/>
                  </a:lnTo>
                  <a:lnTo>
                    <a:pt x="578889" y="129765"/>
                  </a:lnTo>
                  <a:lnTo>
                    <a:pt x="0" y="129765"/>
                  </a:lnTo>
                  <a:close/>
                </a:path>
              </a:pathLst>
            </a:custGeom>
            <a:gradFill rotWithShape="true">
              <a:gsLst>
                <a:gs pos="0">
                  <a:srgbClr val="003A89">
                    <a:alpha val="100000"/>
                  </a:srgbClr>
                </a:gs>
                <a:gs pos="100000">
                  <a:srgbClr val="C700FF">
                    <a:alpha val="100000"/>
                  </a:srgbClr>
                </a:gs>
              </a:gsLst>
              <a:lin ang="2700000"/>
            </a:gradFill>
          </p:spPr>
        </p:sp>
        <p:sp>
          <p:nvSpPr>
            <p:cNvPr name="TextBox 15" id="15"/>
            <p:cNvSpPr txBox="true"/>
            <p:nvPr/>
          </p:nvSpPr>
          <p:spPr>
            <a:xfrm>
              <a:off x="0" y="-38100"/>
              <a:ext cx="578888" cy="167865"/>
            </a:xfrm>
            <a:prstGeom prst="rect">
              <a:avLst/>
            </a:prstGeom>
          </p:spPr>
          <p:txBody>
            <a:bodyPr anchor="ctr" rtlCol="false" tIns="50800" lIns="50800" bIns="50800" rIns="50800"/>
            <a:lstStyle/>
            <a:p>
              <a:pPr algn="ctr">
                <a:lnSpc>
                  <a:spcPts val="2659"/>
                </a:lnSpc>
              </a:pPr>
            </a:p>
          </p:txBody>
        </p:sp>
      </p:grpSp>
      <p:grpSp>
        <p:nvGrpSpPr>
          <p:cNvPr name="Group 16" id="16"/>
          <p:cNvGrpSpPr/>
          <p:nvPr/>
        </p:nvGrpSpPr>
        <p:grpSpPr>
          <a:xfrm rot="0">
            <a:off x="10668123" y="5203380"/>
            <a:ext cx="4053161" cy="761402"/>
            <a:chOff x="0" y="0"/>
            <a:chExt cx="579978" cy="108951"/>
          </a:xfrm>
        </p:grpSpPr>
        <p:sp>
          <p:nvSpPr>
            <p:cNvPr name="Freeform 17" id="17"/>
            <p:cNvSpPr/>
            <p:nvPr/>
          </p:nvSpPr>
          <p:spPr>
            <a:xfrm flipH="false" flipV="false" rot="0">
              <a:off x="0" y="0"/>
              <a:ext cx="579978" cy="108951"/>
            </a:xfrm>
            <a:custGeom>
              <a:avLst/>
              <a:gdLst/>
              <a:ahLst/>
              <a:cxnLst/>
              <a:rect r="r" b="b" t="t" l="l"/>
              <a:pathLst>
                <a:path h="108951" w="579978">
                  <a:moveTo>
                    <a:pt x="0" y="0"/>
                  </a:moveTo>
                  <a:lnTo>
                    <a:pt x="579978" y="0"/>
                  </a:lnTo>
                  <a:lnTo>
                    <a:pt x="579978" y="108951"/>
                  </a:lnTo>
                  <a:lnTo>
                    <a:pt x="0" y="108951"/>
                  </a:lnTo>
                  <a:close/>
                </a:path>
              </a:pathLst>
            </a:custGeom>
            <a:gradFill rotWithShape="true">
              <a:gsLst>
                <a:gs pos="0">
                  <a:srgbClr val="003A89">
                    <a:alpha val="100000"/>
                  </a:srgbClr>
                </a:gs>
                <a:gs pos="100000">
                  <a:srgbClr val="C700FF">
                    <a:alpha val="100000"/>
                  </a:srgbClr>
                </a:gs>
              </a:gsLst>
              <a:lin ang="2700000"/>
            </a:gradFill>
          </p:spPr>
        </p:sp>
        <p:sp>
          <p:nvSpPr>
            <p:cNvPr name="TextBox 18" id="18"/>
            <p:cNvSpPr txBox="true"/>
            <p:nvPr/>
          </p:nvSpPr>
          <p:spPr>
            <a:xfrm>
              <a:off x="0" y="-38100"/>
              <a:ext cx="579978" cy="147051"/>
            </a:xfrm>
            <a:prstGeom prst="rect">
              <a:avLst/>
            </a:prstGeom>
          </p:spPr>
          <p:txBody>
            <a:bodyPr anchor="ctr" rtlCol="false" tIns="50800" lIns="50800" bIns="50800" rIns="50800"/>
            <a:lstStyle/>
            <a:p>
              <a:pPr algn="ctr">
                <a:lnSpc>
                  <a:spcPts val="2659"/>
                </a:lnSpc>
              </a:pPr>
            </a:p>
          </p:txBody>
        </p:sp>
      </p:grpSp>
      <p:grpSp>
        <p:nvGrpSpPr>
          <p:cNvPr name="Group 19" id="19"/>
          <p:cNvGrpSpPr/>
          <p:nvPr/>
        </p:nvGrpSpPr>
        <p:grpSpPr>
          <a:xfrm rot="0">
            <a:off x="13213756" y="3175364"/>
            <a:ext cx="4045544" cy="761402"/>
            <a:chOff x="0" y="0"/>
            <a:chExt cx="578888" cy="108951"/>
          </a:xfrm>
        </p:grpSpPr>
        <p:sp>
          <p:nvSpPr>
            <p:cNvPr name="Freeform 20" id="20"/>
            <p:cNvSpPr/>
            <p:nvPr/>
          </p:nvSpPr>
          <p:spPr>
            <a:xfrm flipH="false" flipV="false" rot="0">
              <a:off x="0" y="0"/>
              <a:ext cx="578889" cy="108951"/>
            </a:xfrm>
            <a:custGeom>
              <a:avLst/>
              <a:gdLst/>
              <a:ahLst/>
              <a:cxnLst/>
              <a:rect r="r" b="b" t="t" l="l"/>
              <a:pathLst>
                <a:path h="108951" w="578889">
                  <a:moveTo>
                    <a:pt x="0" y="0"/>
                  </a:moveTo>
                  <a:lnTo>
                    <a:pt x="578889" y="0"/>
                  </a:lnTo>
                  <a:lnTo>
                    <a:pt x="578889" y="108951"/>
                  </a:lnTo>
                  <a:lnTo>
                    <a:pt x="0" y="108951"/>
                  </a:lnTo>
                  <a:close/>
                </a:path>
              </a:pathLst>
            </a:custGeom>
            <a:gradFill rotWithShape="true">
              <a:gsLst>
                <a:gs pos="0">
                  <a:srgbClr val="003A89">
                    <a:alpha val="100000"/>
                  </a:srgbClr>
                </a:gs>
                <a:gs pos="100000">
                  <a:srgbClr val="C700FF">
                    <a:alpha val="100000"/>
                  </a:srgbClr>
                </a:gs>
              </a:gsLst>
              <a:lin ang="2700000"/>
            </a:gradFill>
          </p:spPr>
        </p:sp>
        <p:sp>
          <p:nvSpPr>
            <p:cNvPr name="TextBox 21" id="21"/>
            <p:cNvSpPr txBox="true"/>
            <p:nvPr/>
          </p:nvSpPr>
          <p:spPr>
            <a:xfrm>
              <a:off x="0" y="-38100"/>
              <a:ext cx="578888" cy="147051"/>
            </a:xfrm>
            <a:prstGeom prst="rect">
              <a:avLst/>
            </a:prstGeom>
          </p:spPr>
          <p:txBody>
            <a:bodyPr anchor="ctr" rtlCol="false" tIns="50800" lIns="50800" bIns="50800" rIns="50800"/>
            <a:lstStyle/>
            <a:p>
              <a:pPr algn="ctr">
                <a:lnSpc>
                  <a:spcPts val="2659"/>
                </a:lnSpc>
              </a:pPr>
            </a:p>
          </p:txBody>
        </p:sp>
      </p:grpSp>
      <p:grpSp>
        <p:nvGrpSpPr>
          <p:cNvPr name="Group 22" id="22"/>
          <p:cNvGrpSpPr/>
          <p:nvPr/>
        </p:nvGrpSpPr>
        <p:grpSpPr>
          <a:xfrm rot="0">
            <a:off x="3228084" y="5203380"/>
            <a:ext cx="4045544" cy="761402"/>
            <a:chOff x="0" y="0"/>
            <a:chExt cx="578888" cy="108951"/>
          </a:xfrm>
        </p:grpSpPr>
        <p:sp>
          <p:nvSpPr>
            <p:cNvPr name="Freeform 23" id="23"/>
            <p:cNvSpPr/>
            <p:nvPr/>
          </p:nvSpPr>
          <p:spPr>
            <a:xfrm flipH="false" flipV="false" rot="0">
              <a:off x="0" y="0"/>
              <a:ext cx="578889" cy="108951"/>
            </a:xfrm>
            <a:custGeom>
              <a:avLst/>
              <a:gdLst/>
              <a:ahLst/>
              <a:cxnLst/>
              <a:rect r="r" b="b" t="t" l="l"/>
              <a:pathLst>
                <a:path h="108951" w="578889">
                  <a:moveTo>
                    <a:pt x="0" y="0"/>
                  </a:moveTo>
                  <a:lnTo>
                    <a:pt x="578889" y="0"/>
                  </a:lnTo>
                  <a:lnTo>
                    <a:pt x="578889" y="108951"/>
                  </a:lnTo>
                  <a:lnTo>
                    <a:pt x="0" y="108951"/>
                  </a:lnTo>
                  <a:close/>
                </a:path>
              </a:pathLst>
            </a:custGeom>
            <a:gradFill rotWithShape="true">
              <a:gsLst>
                <a:gs pos="0">
                  <a:srgbClr val="003A89">
                    <a:alpha val="100000"/>
                  </a:srgbClr>
                </a:gs>
                <a:gs pos="100000">
                  <a:srgbClr val="C700FF">
                    <a:alpha val="100000"/>
                  </a:srgbClr>
                </a:gs>
              </a:gsLst>
              <a:lin ang="2700000"/>
            </a:gradFill>
          </p:spPr>
        </p:sp>
        <p:sp>
          <p:nvSpPr>
            <p:cNvPr name="TextBox 24" id="24"/>
            <p:cNvSpPr txBox="true"/>
            <p:nvPr/>
          </p:nvSpPr>
          <p:spPr>
            <a:xfrm>
              <a:off x="0" y="-38100"/>
              <a:ext cx="578888" cy="147051"/>
            </a:xfrm>
            <a:prstGeom prst="rect">
              <a:avLst/>
            </a:prstGeom>
          </p:spPr>
          <p:txBody>
            <a:bodyPr anchor="ctr" rtlCol="false" tIns="50800" lIns="50800" bIns="50800" rIns="50800"/>
            <a:lstStyle/>
            <a:p>
              <a:pPr algn="ctr">
                <a:lnSpc>
                  <a:spcPts val="2659"/>
                </a:lnSpc>
              </a:pPr>
              <a:r>
                <a:rPr lang="en-US" sz="1899">
                  <a:solidFill>
                    <a:srgbClr val="FFFFFF"/>
                  </a:solidFill>
                  <a:latin typeface="Canva Sans"/>
                  <a:ea typeface="Canva Sans"/>
                  <a:cs typeface="Canva Sans"/>
                  <a:sym typeface="Canva Sans"/>
                </a:rPr>
                <a:t>SAKSHI GUPTA</a:t>
              </a:r>
            </a:p>
          </p:txBody>
        </p:sp>
      </p:grpSp>
      <p:sp>
        <p:nvSpPr>
          <p:cNvPr name="Freeform 25" id="25"/>
          <p:cNvSpPr/>
          <p:nvPr/>
        </p:nvSpPr>
        <p:spPr>
          <a:xfrm flipH="false" flipV="false" rot="0">
            <a:off x="1852129" y="6772731"/>
            <a:ext cx="2751910" cy="2394161"/>
          </a:xfrm>
          <a:custGeom>
            <a:avLst/>
            <a:gdLst/>
            <a:ahLst/>
            <a:cxnLst/>
            <a:rect r="r" b="b" t="t" l="l"/>
            <a:pathLst>
              <a:path h="2394161" w="2751910">
                <a:moveTo>
                  <a:pt x="0" y="0"/>
                </a:moveTo>
                <a:lnTo>
                  <a:pt x="2751910" y="0"/>
                </a:lnTo>
                <a:lnTo>
                  <a:pt x="2751910" y="2394161"/>
                </a:lnTo>
                <a:lnTo>
                  <a:pt x="0" y="2394161"/>
                </a:lnTo>
                <a:lnTo>
                  <a:pt x="0" y="0"/>
                </a:lnTo>
                <a:close/>
              </a:path>
            </a:pathLst>
          </a:custGeom>
          <a:blipFill>
            <a:blip r:embed="rId5"/>
            <a:stretch>
              <a:fillRect l="0" t="0" r="0" b="0"/>
            </a:stretch>
          </a:blipFill>
        </p:spPr>
      </p:sp>
      <p:sp>
        <p:nvSpPr>
          <p:cNvPr name="Freeform 26" id="26"/>
          <p:cNvSpPr/>
          <p:nvPr/>
        </p:nvSpPr>
        <p:spPr>
          <a:xfrm flipH="false" flipV="false" rot="0">
            <a:off x="13587045" y="6177890"/>
            <a:ext cx="3298966" cy="3080410"/>
          </a:xfrm>
          <a:custGeom>
            <a:avLst/>
            <a:gdLst/>
            <a:ahLst/>
            <a:cxnLst/>
            <a:rect r="r" b="b" t="t" l="l"/>
            <a:pathLst>
              <a:path h="3080410" w="3298966">
                <a:moveTo>
                  <a:pt x="0" y="0"/>
                </a:moveTo>
                <a:lnTo>
                  <a:pt x="3298966" y="0"/>
                </a:lnTo>
                <a:lnTo>
                  <a:pt x="3298966" y="3080410"/>
                </a:lnTo>
                <a:lnTo>
                  <a:pt x="0" y="3080410"/>
                </a:lnTo>
                <a:lnTo>
                  <a:pt x="0" y="0"/>
                </a:lnTo>
                <a:close/>
              </a:path>
            </a:pathLst>
          </a:custGeom>
          <a:blipFill>
            <a:blip r:embed="rId6"/>
            <a:stretch>
              <a:fillRect l="0" t="0" r="0" b="0"/>
            </a:stretch>
          </a:blipFill>
        </p:spPr>
      </p:sp>
      <p:sp>
        <p:nvSpPr>
          <p:cNvPr name="TextBox 27" id="27"/>
          <p:cNvSpPr txBox="true"/>
          <p:nvPr/>
        </p:nvSpPr>
        <p:spPr>
          <a:xfrm rot="0">
            <a:off x="7163659" y="8001756"/>
            <a:ext cx="3048245" cy="289242"/>
          </a:xfrm>
          <a:prstGeom prst="rect">
            <a:avLst/>
          </a:prstGeom>
        </p:spPr>
        <p:txBody>
          <a:bodyPr anchor="t" rtlCol="false" tIns="0" lIns="0" bIns="0" rIns="0">
            <a:spAutoFit/>
          </a:bodyPr>
          <a:lstStyle/>
          <a:p>
            <a:pPr algn="ctr">
              <a:lnSpc>
                <a:spcPts val="2432"/>
              </a:lnSpc>
              <a:spcBef>
                <a:spcPct val="0"/>
              </a:spcBef>
            </a:pPr>
            <a:r>
              <a:rPr lang="en-US" b="true" sz="1737">
                <a:solidFill>
                  <a:srgbClr val="FFFFFF"/>
                </a:solidFill>
                <a:latin typeface="Open Sans Bold"/>
                <a:ea typeface="Open Sans Bold"/>
                <a:cs typeface="Open Sans Bold"/>
                <a:sym typeface="Open Sans Bold"/>
              </a:rPr>
              <a:t>Tanishtha Jawa</a:t>
            </a:r>
          </a:p>
        </p:txBody>
      </p:sp>
      <p:sp>
        <p:nvSpPr>
          <p:cNvPr name="TextBox 28" id="28"/>
          <p:cNvSpPr txBox="true"/>
          <p:nvPr/>
        </p:nvSpPr>
        <p:spPr>
          <a:xfrm rot="0">
            <a:off x="11170580" y="5425172"/>
            <a:ext cx="3048245" cy="289242"/>
          </a:xfrm>
          <a:prstGeom prst="rect">
            <a:avLst/>
          </a:prstGeom>
        </p:spPr>
        <p:txBody>
          <a:bodyPr anchor="t" rtlCol="false" tIns="0" lIns="0" bIns="0" rIns="0">
            <a:spAutoFit/>
          </a:bodyPr>
          <a:lstStyle/>
          <a:p>
            <a:pPr algn="ctr">
              <a:lnSpc>
                <a:spcPts val="2432"/>
              </a:lnSpc>
              <a:spcBef>
                <a:spcPct val="0"/>
              </a:spcBef>
            </a:pPr>
            <a:r>
              <a:rPr lang="en-US" b="true" sz="1737">
                <a:solidFill>
                  <a:srgbClr val="FFFFFF"/>
                </a:solidFill>
                <a:latin typeface="Open Sans Bold"/>
                <a:ea typeface="Open Sans Bold"/>
                <a:cs typeface="Open Sans Bold"/>
                <a:sym typeface="Open Sans Bold"/>
              </a:rPr>
              <a:t>Rakhi Sarova</a:t>
            </a:r>
          </a:p>
        </p:txBody>
      </p:sp>
      <p:sp>
        <p:nvSpPr>
          <p:cNvPr name="TextBox 29" id="29"/>
          <p:cNvSpPr txBox="true"/>
          <p:nvPr/>
        </p:nvSpPr>
        <p:spPr>
          <a:xfrm rot="0">
            <a:off x="6024466" y="582294"/>
            <a:ext cx="6239068" cy="1193651"/>
          </a:xfrm>
          <a:prstGeom prst="rect">
            <a:avLst/>
          </a:prstGeom>
        </p:spPr>
        <p:txBody>
          <a:bodyPr anchor="t" rtlCol="false" tIns="0" lIns="0" bIns="0" rIns="0">
            <a:spAutoFit/>
          </a:bodyPr>
          <a:lstStyle/>
          <a:p>
            <a:pPr algn="ctr">
              <a:lnSpc>
                <a:spcPts val="9799"/>
              </a:lnSpc>
              <a:spcBef>
                <a:spcPct val="0"/>
              </a:spcBef>
            </a:pPr>
            <a:r>
              <a:rPr lang="en-US" sz="6999">
                <a:solidFill>
                  <a:srgbClr val="C101FB"/>
                </a:solidFill>
                <a:latin typeface="Bebas Neue Cyrillic"/>
                <a:ea typeface="Bebas Neue Cyrillic"/>
                <a:cs typeface="Bebas Neue Cyrillic"/>
                <a:sym typeface="Bebas Neue Cyrillic"/>
              </a:rPr>
              <a:t>Meet Our Team</a:t>
            </a:r>
          </a:p>
        </p:txBody>
      </p:sp>
      <p:sp>
        <p:nvSpPr>
          <p:cNvPr name="TextBox 30" id="30"/>
          <p:cNvSpPr txBox="true"/>
          <p:nvPr/>
        </p:nvSpPr>
        <p:spPr>
          <a:xfrm rot="0">
            <a:off x="13213756" y="3375407"/>
            <a:ext cx="4045544" cy="323215"/>
          </a:xfrm>
          <a:prstGeom prst="rect">
            <a:avLst/>
          </a:prstGeom>
        </p:spPr>
        <p:txBody>
          <a:bodyPr anchor="t" rtlCol="false" tIns="0" lIns="0" bIns="0" rIns="0">
            <a:spAutoFit/>
          </a:bodyPr>
          <a:lstStyle/>
          <a:p>
            <a:pPr algn="ctr">
              <a:lnSpc>
                <a:spcPts val="2659"/>
              </a:lnSpc>
              <a:spcBef>
                <a:spcPct val="0"/>
              </a:spcBef>
            </a:pPr>
            <a:r>
              <a:rPr lang="en-US" sz="1899">
                <a:solidFill>
                  <a:srgbClr val="FFFFFF"/>
                </a:solidFill>
                <a:latin typeface="Canva Sans"/>
                <a:ea typeface="Canva Sans"/>
                <a:cs typeface="Canva Sans"/>
                <a:sym typeface="Canva Sans"/>
              </a:rPr>
              <a:t>ELISA RELHAN</a:t>
            </a:r>
          </a:p>
        </p:txBody>
      </p:sp>
      <p:sp>
        <p:nvSpPr>
          <p:cNvPr name="TextBox 31" id="31"/>
          <p:cNvSpPr txBox="true"/>
          <p:nvPr/>
        </p:nvSpPr>
        <p:spPr>
          <a:xfrm rot="0">
            <a:off x="6798736" y="1661646"/>
            <a:ext cx="4690529" cy="1480832"/>
          </a:xfrm>
          <a:prstGeom prst="rect">
            <a:avLst/>
          </a:prstGeom>
        </p:spPr>
        <p:txBody>
          <a:bodyPr anchor="t" rtlCol="false" tIns="0" lIns="0" bIns="0" rIns="0">
            <a:spAutoFit/>
          </a:bodyPr>
          <a:lstStyle/>
          <a:p>
            <a:pPr algn="ctr">
              <a:lnSpc>
                <a:spcPts val="8400"/>
              </a:lnSpc>
              <a:spcBef>
                <a:spcPct val="0"/>
              </a:spcBef>
            </a:pPr>
            <a:r>
              <a:rPr lang="en-US" sz="6000">
                <a:solidFill>
                  <a:srgbClr val="FFFFFF"/>
                </a:solidFill>
                <a:latin typeface="DM Serif Display"/>
                <a:ea typeface="DM Serif Display"/>
                <a:cs typeface="DM Serif Display"/>
                <a:sym typeface="DM Serif Display"/>
              </a:rPr>
              <a:t>Digital DIVAS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DAGRW54aBD4</dc:identifier>
  <dcterms:modified xsi:type="dcterms:W3CDTF">2011-08-01T06:04:30Z</dcterms:modified>
  <cp:revision>1</cp:revision>
  <dc:title>Purple Futuristic Technology Presentation</dc:title>
</cp:coreProperties>
</file>